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47" r:id="rId2"/>
    <p:sldId id="296" r:id="rId3"/>
    <p:sldId id="297" r:id="rId4"/>
    <p:sldId id="298" r:id="rId5"/>
    <p:sldId id="346" r:id="rId6"/>
    <p:sldId id="275" r:id="rId7"/>
    <p:sldId id="299" r:id="rId8"/>
    <p:sldId id="300" r:id="rId9"/>
    <p:sldId id="315" r:id="rId10"/>
    <p:sldId id="316" r:id="rId11"/>
    <p:sldId id="356" r:id="rId12"/>
    <p:sldId id="382" r:id="rId13"/>
    <p:sldId id="357" r:id="rId14"/>
    <p:sldId id="278" r:id="rId15"/>
    <p:sldId id="361" r:id="rId16"/>
    <p:sldId id="302" r:id="rId17"/>
    <p:sldId id="303" r:id="rId18"/>
    <p:sldId id="283" r:id="rId19"/>
    <p:sldId id="284" r:id="rId20"/>
    <p:sldId id="364" r:id="rId21"/>
    <p:sldId id="365" r:id="rId22"/>
    <p:sldId id="304" r:id="rId23"/>
    <p:sldId id="367" r:id="rId24"/>
    <p:sldId id="306" r:id="rId25"/>
    <p:sldId id="314" r:id="rId26"/>
    <p:sldId id="318" r:id="rId27"/>
    <p:sldId id="317" r:id="rId28"/>
    <p:sldId id="342" r:id="rId29"/>
    <p:sldId id="370" r:id="rId30"/>
    <p:sldId id="371" r:id="rId31"/>
    <p:sldId id="372" r:id="rId32"/>
    <p:sldId id="373" r:id="rId33"/>
    <p:sldId id="374" r:id="rId34"/>
    <p:sldId id="375" r:id="rId35"/>
    <p:sldId id="319" r:id="rId36"/>
    <p:sldId id="321" r:id="rId37"/>
    <p:sldId id="376" r:id="rId38"/>
    <p:sldId id="323" r:id="rId39"/>
    <p:sldId id="276" r:id="rId40"/>
    <p:sldId id="325" r:id="rId41"/>
    <p:sldId id="326" r:id="rId42"/>
    <p:sldId id="324" r:id="rId43"/>
    <p:sldId id="327" r:id="rId44"/>
    <p:sldId id="329" r:id="rId45"/>
    <p:sldId id="33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walker" initials="S" lastIdx="1" clrIdx="0">
    <p:extLst>
      <p:ext uri="{19B8F6BF-5375-455C-9EA6-DF929625EA0E}">
        <p15:presenceInfo xmlns:p15="http://schemas.microsoft.com/office/powerpoint/2012/main" userId="Skywal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7" autoAdjust="0"/>
    <p:restoredTop sz="91598" autoAdjust="0"/>
  </p:normalViewPr>
  <p:slideViewPr>
    <p:cSldViewPr snapToGrid="0">
      <p:cViewPr varScale="1">
        <p:scale>
          <a:sx n="95" d="100"/>
          <a:sy n="95" d="100"/>
        </p:scale>
        <p:origin x="1096" y="184"/>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A8C24-E55E-4AC8-A0D8-0B7F6BB32FF3}" type="datetimeFigureOut">
              <a:rPr lang="en-CA" smtClean="0"/>
              <a:t>2024-09-04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F8805-1E0F-4FDE-B5A9-3EB949D3E935}" type="slidenum">
              <a:rPr lang="en-CA" smtClean="0"/>
              <a:t>‹#›</a:t>
            </a:fld>
            <a:endParaRPr lang="en-CA"/>
          </a:p>
        </p:txBody>
      </p:sp>
    </p:spTree>
    <p:extLst>
      <p:ext uri="{BB962C8B-B14F-4D97-AF65-F5344CB8AC3E}">
        <p14:creationId xmlns:p14="http://schemas.microsoft.com/office/powerpoint/2010/main" val="121626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i.uq.edu.au/community-and-alumni/sparq-ed/sparq-ed-services/sequencing-dna-using-dye-terminator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i.uq.edu.au/community-and-alumni/sparq-ed/sparq-ed-services/sequencing-dna-using-dye-terminator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genomenewsnetwork.org/articles/06_00/sequence_primer.s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genomenewsnetwork.org/articles/06_00/sequence_primer.s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3838898/"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www.plantphysiol.org/content/182/1/15"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3838898/"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www.plantphysiol.org/content/182/1/15"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cbi.nlm.nih.gov/pmc/articles/PMC3838898/"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plantphysiol.org/content/182/1/15"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cience.sciencemag.org/content/326/5950/289"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C92F8805-1E0F-4FDE-B5A9-3EB949D3E935}" type="slidenum">
              <a:rPr lang="en-CA" smtClean="0"/>
              <a:t>1</a:t>
            </a:fld>
            <a:endParaRPr lang="en-CA"/>
          </a:p>
        </p:txBody>
      </p:sp>
    </p:spTree>
    <p:extLst>
      <p:ext uri="{BB962C8B-B14F-4D97-AF65-F5344CB8AC3E}">
        <p14:creationId xmlns:p14="http://schemas.microsoft.com/office/powerpoint/2010/main" val="34014398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#4: Hi-C as a tool for precise detection and characterization of chromosomal rearrangements and copy number variation in human </a:t>
            </a:r>
            <a:r>
              <a:rPr lang="en-US" dirty="0" err="1"/>
              <a:t>tumours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10</a:t>
            </a:fld>
            <a:endParaRPr lang="en-CA"/>
          </a:p>
        </p:txBody>
      </p:sp>
    </p:spTree>
    <p:extLst>
      <p:ext uri="{BB962C8B-B14F-4D97-AF65-F5344CB8AC3E}">
        <p14:creationId xmlns:p14="http://schemas.microsoft.com/office/powerpoint/2010/main" val="3957607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Paper #4: Hi-C as a tool for precise detection and characterization of chromosomal rearrangements and copy number variation in human </a:t>
            </a:r>
            <a:r>
              <a:rPr lang="en-US" dirty="0" err="1"/>
              <a:t>tumours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11</a:t>
            </a:fld>
            <a:endParaRPr lang="en-CA"/>
          </a:p>
        </p:txBody>
      </p:sp>
    </p:spTree>
    <p:extLst>
      <p:ext uri="{BB962C8B-B14F-4D97-AF65-F5344CB8AC3E}">
        <p14:creationId xmlns:p14="http://schemas.microsoft.com/office/powerpoint/2010/main" val="206596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W" dirty="0"/>
          </a:p>
        </p:txBody>
      </p:sp>
      <p:sp>
        <p:nvSpPr>
          <p:cNvPr id="4" name="Slide Number Placeholder 3"/>
          <p:cNvSpPr>
            <a:spLocks noGrp="1"/>
          </p:cNvSpPr>
          <p:nvPr>
            <p:ph type="sldNum" sz="quarter" idx="5"/>
          </p:nvPr>
        </p:nvSpPr>
        <p:spPr/>
        <p:txBody>
          <a:bodyPr/>
          <a:lstStyle/>
          <a:p>
            <a:fld id="{C92F8805-1E0F-4FDE-B5A9-3EB949D3E935}" type="slidenum">
              <a:rPr lang="en-CA" smtClean="0"/>
              <a:t>13</a:t>
            </a:fld>
            <a:endParaRPr lang="en-CA"/>
          </a:p>
        </p:txBody>
      </p:sp>
    </p:spTree>
    <p:extLst>
      <p:ext uri="{BB962C8B-B14F-4D97-AF65-F5344CB8AC3E}">
        <p14:creationId xmlns:p14="http://schemas.microsoft.com/office/powerpoint/2010/main" val="1183929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https://di.uq.edu.au/community-and-alumni/sparq-ed/sparq-ed-services/sequencing-dna-using-dye-terminators</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14</a:t>
            </a:fld>
            <a:endParaRPr lang="en-CA"/>
          </a:p>
        </p:txBody>
      </p:sp>
    </p:spTree>
    <p:extLst>
      <p:ext uri="{BB962C8B-B14F-4D97-AF65-F5344CB8AC3E}">
        <p14:creationId xmlns:p14="http://schemas.microsoft.com/office/powerpoint/2010/main" val="573350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https://di.uq.edu.au/community-and-alumni/sparq-ed/sparq-ed-services/sequencing-dna-using-dye-terminators</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15</a:t>
            </a:fld>
            <a:endParaRPr lang="en-CA"/>
          </a:p>
        </p:txBody>
      </p:sp>
    </p:spTree>
    <p:extLst>
      <p:ext uri="{BB962C8B-B14F-4D97-AF65-F5344CB8AC3E}">
        <p14:creationId xmlns:p14="http://schemas.microsoft.com/office/powerpoint/2010/main" val="573350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http://www.genomenewsnetwork.org/articles/06_00/sequence_primer.shtml</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16</a:t>
            </a:fld>
            <a:endParaRPr lang="en-CA"/>
          </a:p>
        </p:txBody>
      </p:sp>
    </p:spTree>
    <p:extLst>
      <p:ext uri="{BB962C8B-B14F-4D97-AF65-F5344CB8AC3E}">
        <p14:creationId xmlns:p14="http://schemas.microsoft.com/office/powerpoint/2010/main" val="3192882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http://www.genomenewsnetwork.org/articles/06_00/sequence_primer.shtml</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17</a:t>
            </a:fld>
            <a:endParaRPr lang="en-CA"/>
          </a:p>
        </p:txBody>
      </p:sp>
    </p:spTree>
    <p:extLst>
      <p:ext uri="{BB962C8B-B14F-4D97-AF65-F5344CB8AC3E}">
        <p14:creationId xmlns:p14="http://schemas.microsoft.com/office/powerpoint/2010/main" val="367801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Next-Generation Sequencing: From Basic Research to Diagnostics</a:t>
            </a:r>
            <a:r>
              <a:rPr lang="en-US" dirty="0"/>
              <a:t> </a:t>
            </a:r>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18</a:t>
            </a:fld>
            <a:endParaRPr lang="en-CA"/>
          </a:p>
        </p:txBody>
      </p:sp>
    </p:spTree>
    <p:extLst>
      <p:ext uri="{BB962C8B-B14F-4D97-AF65-F5344CB8AC3E}">
        <p14:creationId xmlns:p14="http://schemas.microsoft.com/office/powerpoint/2010/main" val="423312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molecule real-time (SMRT) sequencing comes of age: applications and utilities for medical diagnostics</a:t>
            </a:r>
          </a:p>
          <a:p>
            <a:endParaRPr lang="en-US" dirty="0"/>
          </a:p>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19</a:t>
            </a:fld>
            <a:endParaRPr lang="en-CA"/>
          </a:p>
        </p:txBody>
      </p:sp>
    </p:spTree>
    <p:extLst>
      <p:ext uri="{BB962C8B-B14F-4D97-AF65-F5344CB8AC3E}">
        <p14:creationId xmlns:p14="http://schemas.microsoft.com/office/powerpoint/2010/main" val="2887020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Next-Generation Sequencing: From Basic Research to Diagnostics</a:t>
            </a:r>
            <a:r>
              <a:rPr lang="en-US" dirty="0"/>
              <a:t> </a:t>
            </a:r>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20</a:t>
            </a:fld>
            <a:endParaRPr lang="en-CA"/>
          </a:p>
        </p:txBody>
      </p:sp>
    </p:spTree>
    <p:extLst>
      <p:ext uri="{BB962C8B-B14F-4D97-AF65-F5344CB8AC3E}">
        <p14:creationId xmlns:p14="http://schemas.microsoft.com/office/powerpoint/2010/main" val="4233127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https://www.ncbi.nlm.nih.gov/pmc/articles/PMC3838898/</a:t>
            </a:r>
            <a:endParaRPr lang="en-US" dirty="0"/>
          </a:p>
          <a:p>
            <a:endParaRPr lang="en-US" dirty="0"/>
          </a:p>
          <a:p>
            <a:r>
              <a:rPr lang="en-US" sz="1200" b="0" i="0" kern="1200" dirty="0">
                <a:solidFill>
                  <a:schemeClr val="tx1"/>
                </a:solidFill>
                <a:effectLst/>
                <a:latin typeface="+mn-lt"/>
                <a:ea typeface="+mn-ea"/>
                <a:cs typeface="+mn-cs"/>
              </a:rPr>
              <a:t>Comparative DNA methylation analysis to decipher common and cell type-specific patterns among multiple cell types</a:t>
            </a:r>
          </a:p>
          <a:p>
            <a:br>
              <a:rPr lang="en-US" sz="1200" b="0" i="0" kern="1200" dirty="0">
                <a:solidFill>
                  <a:schemeClr val="tx1"/>
                </a:solidFill>
                <a:effectLst/>
                <a:latin typeface="+mn-lt"/>
                <a:ea typeface="+mn-ea"/>
                <a:cs typeface="+mn-cs"/>
              </a:rPr>
            </a:br>
            <a:r>
              <a:rPr lang="en-US" dirty="0">
                <a:hlinkClick r:id="rId4"/>
              </a:rPr>
              <a:t>http://www.plantphysiol.org/content/182/1/15</a:t>
            </a:r>
            <a:endParaRPr lang="en-US" dirty="0"/>
          </a:p>
          <a:p>
            <a:endParaRPr lang="en-US" dirty="0"/>
          </a:p>
          <a:p>
            <a:r>
              <a:rPr lang="en-US" sz="1200" b="0" i="0" kern="1200" dirty="0">
                <a:solidFill>
                  <a:schemeClr val="tx1"/>
                </a:solidFill>
                <a:effectLst/>
                <a:latin typeface="+mn-lt"/>
                <a:ea typeface="+mn-ea"/>
                <a:cs typeface="+mn-cs"/>
              </a:rPr>
              <a:t>Lineage-specific and single-cell chromatin accessibility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charts human hematopoiesis and leukemia evolution</a:t>
            </a:r>
            <a:r>
              <a:rPr lang="en-US" dirty="0"/>
              <a:t> </a:t>
            </a:r>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a:t>
            </a:fld>
            <a:endParaRPr lang="en-CA"/>
          </a:p>
        </p:txBody>
      </p:sp>
    </p:spTree>
    <p:extLst>
      <p:ext uri="{BB962C8B-B14F-4D97-AF65-F5344CB8AC3E}">
        <p14:creationId xmlns:p14="http://schemas.microsoft.com/office/powerpoint/2010/main" val="680371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molecule real-time (SMRT) sequencing comes of age: applications and utilities for medical diagnostics</a:t>
            </a:r>
          </a:p>
          <a:p>
            <a:endParaRPr lang="en-US" dirty="0"/>
          </a:p>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21</a:t>
            </a:fld>
            <a:endParaRPr lang="en-CA"/>
          </a:p>
        </p:txBody>
      </p:sp>
    </p:spTree>
    <p:extLst>
      <p:ext uri="{BB962C8B-B14F-4D97-AF65-F5344CB8AC3E}">
        <p14:creationId xmlns:p14="http://schemas.microsoft.com/office/powerpoint/2010/main" val="2887020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a:solidFill>
                  <a:schemeClr val="tx1"/>
                </a:solidFill>
                <a:effectLst/>
                <a:latin typeface="+mn-lt"/>
                <a:ea typeface="+mn-ea"/>
                <a:cs typeface="+mn-cs"/>
              </a:rPr>
              <a:t>Key Principles and Clinical Applications of </a:t>
            </a:r>
            <a:r>
              <a:rPr lang="en-US" sz="1200" b="1" i="1" kern="1200" dirty="0">
                <a:solidFill>
                  <a:schemeClr val="tx1"/>
                </a:solidFill>
                <a:effectLst/>
                <a:latin typeface="+mn-lt"/>
                <a:ea typeface="+mn-ea"/>
                <a:cs typeface="+mn-cs"/>
              </a:rPr>
              <a:t>“Next-Generation”</a:t>
            </a:r>
            <a:r>
              <a:rPr lang="en-US" sz="1200" b="1" kern="1200" dirty="0">
                <a:solidFill>
                  <a:schemeClr val="tx1"/>
                </a:solidFill>
                <a:effectLst/>
                <a:latin typeface="+mn-lt"/>
                <a:ea typeface="+mn-ea"/>
                <a:cs typeface="+mn-cs"/>
              </a:rPr>
              <a:t> DNA Sequencing</a:t>
            </a:r>
          </a:p>
          <a:p>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22</a:t>
            </a:fld>
            <a:endParaRPr lang="en-CA"/>
          </a:p>
        </p:txBody>
      </p:sp>
    </p:spTree>
    <p:extLst>
      <p:ext uri="{BB962C8B-B14F-4D97-AF65-F5344CB8AC3E}">
        <p14:creationId xmlns:p14="http://schemas.microsoft.com/office/powerpoint/2010/main" val="3171652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a:solidFill>
                  <a:schemeClr val="tx1"/>
                </a:solidFill>
                <a:effectLst/>
                <a:latin typeface="+mn-lt"/>
                <a:ea typeface="+mn-ea"/>
                <a:cs typeface="+mn-cs"/>
              </a:rPr>
              <a:t>Key Principles and Clinical Applications of </a:t>
            </a:r>
            <a:r>
              <a:rPr lang="en-US" sz="1200" b="1" i="1" kern="1200" dirty="0">
                <a:solidFill>
                  <a:schemeClr val="tx1"/>
                </a:solidFill>
                <a:effectLst/>
                <a:latin typeface="+mn-lt"/>
                <a:ea typeface="+mn-ea"/>
                <a:cs typeface="+mn-cs"/>
              </a:rPr>
              <a:t>“Next-Generation”</a:t>
            </a:r>
            <a:r>
              <a:rPr lang="en-US" sz="1200" b="1" kern="1200" dirty="0">
                <a:solidFill>
                  <a:schemeClr val="tx1"/>
                </a:solidFill>
                <a:effectLst/>
                <a:latin typeface="+mn-lt"/>
                <a:ea typeface="+mn-ea"/>
                <a:cs typeface="+mn-cs"/>
              </a:rPr>
              <a:t> DNA Sequencing</a:t>
            </a:r>
          </a:p>
          <a:p>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23</a:t>
            </a:fld>
            <a:endParaRPr lang="en-CA"/>
          </a:p>
        </p:txBody>
      </p:sp>
    </p:spTree>
    <p:extLst>
      <p:ext uri="{BB962C8B-B14F-4D97-AF65-F5344CB8AC3E}">
        <p14:creationId xmlns:p14="http://schemas.microsoft.com/office/powerpoint/2010/main" val="317165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kern="1200" dirty="0">
                <a:solidFill>
                  <a:schemeClr val="tx1"/>
                </a:solidFill>
                <a:effectLst/>
                <a:latin typeface="+mn-lt"/>
                <a:ea typeface="+mn-ea"/>
                <a:cs typeface="+mn-cs"/>
              </a:rPr>
              <a:t>Key Principles and Clinical Applications of </a:t>
            </a:r>
            <a:r>
              <a:rPr lang="en-US" sz="1200" b="1" i="1" kern="1200" dirty="0">
                <a:solidFill>
                  <a:schemeClr val="tx1"/>
                </a:solidFill>
                <a:effectLst/>
                <a:latin typeface="+mn-lt"/>
                <a:ea typeface="+mn-ea"/>
                <a:cs typeface="+mn-cs"/>
              </a:rPr>
              <a:t>“Next-Generation”</a:t>
            </a:r>
            <a:r>
              <a:rPr lang="en-US" sz="1200" b="1" kern="1200" dirty="0">
                <a:solidFill>
                  <a:schemeClr val="tx1"/>
                </a:solidFill>
                <a:effectLst/>
                <a:latin typeface="+mn-lt"/>
                <a:ea typeface="+mn-ea"/>
                <a:cs typeface="+mn-cs"/>
              </a:rPr>
              <a:t> DNA Sequencing</a:t>
            </a:r>
          </a:p>
          <a:p>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24</a:t>
            </a:fld>
            <a:endParaRPr lang="en-CA"/>
          </a:p>
        </p:txBody>
      </p:sp>
    </p:spTree>
    <p:extLst>
      <p:ext uri="{BB962C8B-B14F-4D97-AF65-F5344CB8AC3E}">
        <p14:creationId xmlns:p14="http://schemas.microsoft.com/office/powerpoint/2010/main" val="21966548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25</a:t>
            </a:fld>
            <a:endParaRPr lang="en-CA"/>
          </a:p>
        </p:txBody>
      </p:sp>
    </p:spTree>
    <p:extLst>
      <p:ext uri="{BB962C8B-B14F-4D97-AF65-F5344CB8AC3E}">
        <p14:creationId xmlns:p14="http://schemas.microsoft.com/office/powerpoint/2010/main" val="797659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Chromosome-scale scaffolding of the </a:t>
            </a:r>
            <a:r>
              <a:rPr lang="en-US" dirty="0" err="1"/>
              <a:t>blackraspberry</a:t>
            </a:r>
            <a:r>
              <a:rPr lang="en-US" dirty="0"/>
              <a:t> (</a:t>
            </a:r>
            <a:r>
              <a:rPr lang="en-US" dirty="0" err="1"/>
              <a:t>Rubus</a:t>
            </a:r>
            <a:r>
              <a:rPr lang="en-US" dirty="0"/>
              <a:t> </a:t>
            </a:r>
            <a:r>
              <a:rPr lang="en-US" dirty="0" err="1"/>
              <a:t>occidentalis</a:t>
            </a:r>
            <a:r>
              <a:rPr lang="en-US" dirty="0"/>
              <a:t> L.) </a:t>
            </a:r>
            <a:r>
              <a:rPr lang="en-US" dirty="0" err="1"/>
              <a:t>genomebased</a:t>
            </a:r>
            <a:r>
              <a:rPr lang="en-US" dirty="0"/>
              <a:t> on chromatin interaction data</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26</a:t>
            </a:fld>
            <a:endParaRPr lang="en-CA"/>
          </a:p>
        </p:txBody>
      </p:sp>
    </p:spTree>
    <p:extLst>
      <p:ext uri="{BB962C8B-B14F-4D97-AF65-F5344CB8AC3E}">
        <p14:creationId xmlns:p14="http://schemas.microsoft.com/office/powerpoint/2010/main" val="3165390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27</a:t>
            </a:fld>
            <a:endParaRPr lang="en-CA"/>
          </a:p>
        </p:txBody>
      </p:sp>
    </p:spTree>
    <p:extLst>
      <p:ext uri="{BB962C8B-B14F-4D97-AF65-F5344CB8AC3E}">
        <p14:creationId xmlns:p14="http://schemas.microsoft.com/office/powerpoint/2010/main" val="455657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28</a:t>
            </a:fld>
            <a:endParaRPr lang="en-CA"/>
          </a:p>
        </p:txBody>
      </p:sp>
    </p:spTree>
    <p:extLst>
      <p:ext uri="{BB962C8B-B14F-4D97-AF65-F5344CB8AC3E}">
        <p14:creationId xmlns:p14="http://schemas.microsoft.com/office/powerpoint/2010/main" val="3833112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29</a:t>
            </a:fld>
            <a:endParaRPr lang="en-CA"/>
          </a:p>
        </p:txBody>
      </p:sp>
    </p:spTree>
    <p:extLst>
      <p:ext uri="{BB962C8B-B14F-4D97-AF65-F5344CB8AC3E}">
        <p14:creationId xmlns:p14="http://schemas.microsoft.com/office/powerpoint/2010/main" val="4002071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Chromosome-scale scaffolding of the black raspberry (</a:t>
            </a:r>
            <a:r>
              <a:rPr lang="en-US" dirty="0" err="1"/>
              <a:t>Rubus</a:t>
            </a:r>
            <a:r>
              <a:rPr lang="en-US" dirty="0"/>
              <a:t> </a:t>
            </a:r>
            <a:r>
              <a:rPr lang="en-US" dirty="0" err="1"/>
              <a:t>occidentalis</a:t>
            </a:r>
            <a:r>
              <a:rPr lang="en-US" dirty="0"/>
              <a:t> L.) genome based on chromatin interaction data</a:t>
            </a:r>
          </a:p>
          <a:p>
            <a:pPr fontAlgn="base"/>
            <a:endParaRPr lang="en-US" dirty="0"/>
          </a:p>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30</a:t>
            </a:fld>
            <a:endParaRPr lang="en-CA"/>
          </a:p>
        </p:txBody>
      </p:sp>
    </p:spTree>
    <p:extLst>
      <p:ext uri="{BB962C8B-B14F-4D97-AF65-F5344CB8AC3E}">
        <p14:creationId xmlns:p14="http://schemas.microsoft.com/office/powerpoint/2010/main" val="3165390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Epigenomics and the structure of the living genome</a:t>
            </a:r>
          </a:p>
          <a:p>
            <a:br>
              <a:rPr lang="en-US" sz="1200" b="0" i="0" kern="1200" dirty="0">
                <a:solidFill>
                  <a:schemeClr val="tx1"/>
                </a:solidFill>
                <a:effectLst/>
                <a:latin typeface="+mn-lt"/>
                <a:ea typeface="+mn-ea"/>
                <a:cs typeface="+mn-cs"/>
              </a:rPr>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a:t>
            </a:fld>
            <a:endParaRPr lang="en-CA"/>
          </a:p>
        </p:txBody>
      </p:sp>
    </p:spTree>
    <p:extLst>
      <p:ext uri="{BB962C8B-B14F-4D97-AF65-F5344CB8AC3E}">
        <p14:creationId xmlns:p14="http://schemas.microsoft.com/office/powerpoint/2010/main" val="3767217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1" i="0" kern="1200" dirty="0">
                <a:solidFill>
                  <a:schemeClr val="tx1"/>
                </a:solidFill>
                <a:effectLst/>
                <a:latin typeface="+mn-lt"/>
                <a:ea typeface="+mn-ea"/>
                <a:cs typeface="+mn-cs"/>
              </a:rPr>
              <a:t>Optical Genome Mapping - Joseph R. Pyle, Kurt W.E. Sy </a:t>
            </a:r>
            <a:r>
              <a:rPr lang="en-CA" sz="1200" b="1" i="0" kern="1200" dirty="0" err="1">
                <a:solidFill>
                  <a:schemeClr val="tx1"/>
                </a:solidFill>
                <a:effectLst/>
                <a:latin typeface="+mn-lt"/>
                <a:ea typeface="+mn-ea"/>
                <a:cs typeface="+mn-cs"/>
              </a:rPr>
              <a:t>Piecco</a:t>
            </a:r>
            <a:r>
              <a:rPr lang="en-CA" sz="1200" b="1" i="0" kern="1200" dirty="0">
                <a:solidFill>
                  <a:schemeClr val="tx1"/>
                </a:solidFill>
                <a:effectLst/>
                <a:latin typeface="+mn-lt"/>
                <a:ea typeface="+mn-ea"/>
                <a:cs typeface="+mn-cs"/>
              </a:rPr>
              <a:t>, </a:t>
            </a:r>
            <a:r>
              <a:rPr lang="en-CA" sz="1200" b="1" i="0" kern="1200" dirty="0" err="1">
                <a:solidFill>
                  <a:schemeClr val="tx1"/>
                </a:solidFill>
                <a:effectLst/>
                <a:latin typeface="+mn-lt"/>
                <a:ea typeface="+mn-ea"/>
                <a:cs typeface="+mn-cs"/>
              </a:rPr>
              <a:t>Juvinch</a:t>
            </a:r>
            <a:r>
              <a:rPr lang="en-CA" sz="1200" b="1" i="0" kern="1200" dirty="0">
                <a:solidFill>
                  <a:schemeClr val="tx1"/>
                </a:solidFill>
                <a:effectLst/>
                <a:latin typeface="+mn-lt"/>
                <a:ea typeface="+mn-ea"/>
                <a:cs typeface="+mn-cs"/>
              </a:rPr>
              <a:t> R. Vicente, and </a:t>
            </a:r>
            <a:r>
              <a:rPr lang="en-CA" sz="1200" b="1" i="0" kern="1200" dirty="0" err="1">
                <a:solidFill>
                  <a:schemeClr val="tx1"/>
                </a:solidFill>
                <a:effectLst/>
                <a:latin typeface="+mn-lt"/>
                <a:ea typeface="+mn-ea"/>
                <a:cs typeface="+mn-cs"/>
              </a:rPr>
              <a:t>Jixin</a:t>
            </a:r>
            <a:r>
              <a:rPr lang="en-CA" sz="1200" b="1" i="0" kern="1200" dirty="0">
                <a:solidFill>
                  <a:schemeClr val="tx1"/>
                </a:solidFill>
                <a:effectLst/>
                <a:latin typeface="+mn-lt"/>
                <a:ea typeface="+mn-ea"/>
                <a:cs typeface="+mn-cs"/>
              </a:rPr>
              <a:t> Chen</a:t>
            </a:r>
            <a:r>
              <a:rPr lang="en-CA" dirty="0"/>
              <a:t> </a:t>
            </a:r>
          </a:p>
        </p:txBody>
      </p:sp>
      <p:sp>
        <p:nvSpPr>
          <p:cNvPr id="4" name="Slide Number Placeholder 3"/>
          <p:cNvSpPr>
            <a:spLocks noGrp="1"/>
          </p:cNvSpPr>
          <p:nvPr>
            <p:ph type="sldNum" sz="quarter" idx="5"/>
          </p:nvPr>
        </p:nvSpPr>
        <p:spPr/>
        <p:txBody>
          <a:bodyPr/>
          <a:lstStyle/>
          <a:p>
            <a:fld id="{C92F8805-1E0F-4FDE-B5A9-3EB949D3E935}" type="slidenum">
              <a:rPr lang="en-CA" smtClean="0"/>
              <a:t>31</a:t>
            </a:fld>
            <a:endParaRPr lang="en-CA"/>
          </a:p>
        </p:txBody>
      </p:sp>
    </p:spTree>
    <p:extLst>
      <p:ext uri="{BB962C8B-B14F-4D97-AF65-F5344CB8AC3E}">
        <p14:creationId xmlns:p14="http://schemas.microsoft.com/office/powerpoint/2010/main" val="4556570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Paper #5: A chromosome-scale assembly of the sorghum genome using nanopore sequencing and optical mapping</a:t>
            </a:r>
          </a:p>
          <a:p>
            <a:pPr fontAlgn="base"/>
            <a:endParaRPr lang="en-US" dirty="0"/>
          </a:p>
          <a:p>
            <a:pPr fontAlgn="base"/>
            <a:r>
              <a:rPr lang="en-CA" sz="1200" b="0" i="0" kern="1200" dirty="0">
                <a:solidFill>
                  <a:schemeClr val="tx1"/>
                </a:solidFill>
                <a:effectLst/>
                <a:latin typeface="+mn-lt"/>
                <a:ea typeface="+mn-ea"/>
                <a:cs typeface="+mn-cs"/>
              </a:rPr>
              <a:t>BTx623 – Cultivar used In older reference genome from 2009, WGS + physical mapping techniques</a:t>
            </a:r>
          </a:p>
          <a:p>
            <a:pPr fontAlgn="base"/>
            <a:r>
              <a:rPr lang="en-CA" sz="1200" b="0" i="0" kern="1200" dirty="0">
                <a:solidFill>
                  <a:schemeClr val="tx1"/>
                </a:solidFill>
                <a:effectLst/>
                <a:latin typeface="+mn-lt"/>
                <a:ea typeface="+mn-ea"/>
                <a:cs typeface="+mn-cs"/>
              </a:rPr>
              <a:t>Tx430 – Cultivar of sorghum used in this study</a:t>
            </a:r>
            <a:r>
              <a:rPr lang="en-CA" dirty="0"/>
              <a:t> </a:t>
            </a:r>
            <a:br>
              <a:rPr lang="en-CA"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32</a:t>
            </a:fld>
            <a:endParaRPr lang="en-CA"/>
          </a:p>
        </p:txBody>
      </p:sp>
    </p:spTree>
    <p:extLst>
      <p:ext uri="{BB962C8B-B14F-4D97-AF65-F5344CB8AC3E}">
        <p14:creationId xmlns:p14="http://schemas.microsoft.com/office/powerpoint/2010/main" val="3833112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Paper #5: A chromosome-scale assembly of the sorghum genome using nanopore sequencing and optical mapping</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33</a:t>
            </a:fld>
            <a:endParaRPr lang="en-CA"/>
          </a:p>
        </p:txBody>
      </p:sp>
    </p:spTree>
    <p:extLst>
      <p:ext uri="{BB962C8B-B14F-4D97-AF65-F5344CB8AC3E}">
        <p14:creationId xmlns:p14="http://schemas.microsoft.com/office/powerpoint/2010/main" val="105819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dirty="0"/>
              <a:t>https://www.molecularecologist.com/2017/03/whats-n50/</a:t>
            </a:r>
          </a:p>
        </p:txBody>
      </p:sp>
      <p:sp>
        <p:nvSpPr>
          <p:cNvPr id="4" name="Slide Number Placeholder 3"/>
          <p:cNvSpPr>
            <a:spLocks noGrp="1"/>
          </p:cNvSpPr>
          <p:nvPr>
            <p:ph type="sldNum" sz="quarter" idx="5"/>
          </p:nvPr>
        </p:nvSpPr>
        <p:spPr/>
        <p:txBody>
          <a:bodyPr/>
          <a:lstStyle/>
          <a:p>
            <a:fld id="{C92F8805-1E0F-4FDE-B5A9-3EB949D3E935}" type="slidenum">
              <a:rPr lang="en-CA" smtClean="0"/>
              <a:t>34</a:t>
            </a:fld>
            <a:endParaRPr lang="en-CA"/>
          </a:p>
        </p:txBody>
      </p:sp>
    </p:spTree>
    <p:extLst>
      <p:ext uri="{BB962C8B-B14F-4D97-AF65-F5344CB8AC3E}">
        <p14:creationId xmlns:p14="http://schemas.microsoft.com/office/powerpoint/2010/main" val="3790824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35</a:t>
            </a:fld>
            <a:endParaRPr lang="en-CA"/>
          </a:p>
        </p:txBody>
      </p:sp>
    </p:spTree>
    <p:extLst>
      <p:ext uri="{BB962C8B-B14F-4D97-AF65-F5344CB8AC3E}">
        <p14:creationId xmlns:p14="http://schemas.microsoft.com/office/powerpoint/2010/main" val="2961876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Comparative Genomics and Molecular Dynamics of DNA Repeats in Eukaryotes</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36</a:t>
            </a:fld>
            <a:endParaRPr lang="en-CA"/>
          </a:p>
        </p:txBody>
      </p:sp>
    </p:spTree>
    <p:extLst>
      <p:ext uri="{BB962C8B-B14F-4D97-AF65-F5344CB8AC3E}">
        <p14:creationId xmlns:p14="http://schemas.microsoft.com/office/powerpoint/2010/main" val="38666890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Comparative Genomics and Molecular Dynamics of DNA Repeats in Eukaryotes</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37</a:t>
            </a:fld>
            <a:endParaRPr lang="en-CA"/>
          </a:p>
        </p:txBody>
      </p:sp>
    </p:spTree>
    <p:extLst>
      <p:ext uri="{BB962C8B-B14F-4D97-AF65-F5344CB8AC3E}">
        <p14:creationId xmlns:p14="http://schemas.microsoft.com/office/powerpoint/2010/main" val="3866689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38</a:t>
            </a:fld>
            <a:endParaRPr lang="en-CA"/>
          </a:p>
        </p:txBody>
      </p:sp>
    </p:spTree>
    <p:extLst>
      <p:ext uri="{BB962C8B-B14F-4D97-AF65-F5344CB8AC3E}">
        <p14:creationId xmlns:p14="http://schemas.microsoft.com/office/powerpoint/2010/main" val="2033678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39</a:t>
            </a:fld>
            <a:endParaRPr lang="en-CA"/>
          </a:p>
        </p:txBody>
      </p:sp>
    </p:spTree>
    <p:extLst>
      <p:ext uri="{BB962C8B-B14F-4D97-AF65-F5344CB8AC3E}">
        <p14:creationId xmlns:p14="http://schemas.microsoft.com/office/powerpoint/2010/main" val="1890924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40</a:t>
            </a:fld>
            <a:endParaRPr lang="en-CA"/>
          </a:p>
        </p:txBody>
      </p:sp>
    </p:spTree>
    <p:extLst>
      <p:ext uri="{BB962C8B-B14F-4D97-AF65-F5344CB8AC3E}">
        <p14:creationId xmlns:p14="http://schemas.microsoft.com/office/powerpoint/2010/main" val="1514027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#3: Lineage-specific and single-cell chromatin accessibility charts human hematopoiesis and leukemia evolution</a:t>
            </a:r>
          </a:p>
        </p:txBody>
      </p:sp>
      <p:sp>
        <p:nvSpPr>
          <p:cNvPr id="4" name="Slide Number Placeholder 3"/>
          <p:cNvSpPr>
            <a:spLocks noGrp="1"/>
          </p:cNvSpPr>
          <p:nvPr>
            <p:ph type="sldNum" sz="quarter" idx="5"/>
          </p:nvPr>
        </p:nvSpPr>
        <p:spPr/>
        <p:txBody>
          <a:bodyPr/>
          <a:lstStyle/>
          <a:p>
            <a:fld id="{C92F8805-1E0F-4FDE-B5A9-3EB949D3E935}" type="slidenum">
              <a:rPr lang="en-CA" smtClean="0"/>
              <a:t>4</a:t>
            </a:fld>
            <a:endParaRPr lang="en-CA"/>
          </a:p>
        </p:txBody>
      </p:sp>
    </p:spTree>
    <p:extLst>
      <p:ext uri="{BB962C8B-B14F-4D97-AF65-F5344CB8AC3E}">
        <p14:creationId xmlns:p14="http://schemas.microsoft.com/office/powerpoint/2010/main" val="3115961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41</a:t>
            </a:fld>
            <a:endParaRPr lang="en-CA"/>
          </a:p>
        </p:txBody>
      </p:sp>
    </p:spTree>
    <p:extLst>
      <p:ext uri="{BB962C8B-B14F-4D97-AF65-F5344CB8AC3E}">
        <p14:creationId xmlns:p14="http://schemas.microsoft.com/office/powerpoint/2010/main" val="2634389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42</a:t>
            </a:fld>
            <a:endParaRPr lang="en-CA"/>
          </a:p>
        </p:txBody>
      </p:sp>
    </p:spTree>
    <p:extLst>
      <p:ext uri="{BB962C8B-B14F-4D97-AF65-F5344CB8AC3E}">
        <p14:creationId xmlns:p14="http://schemas.microsoft.com/office/powerpoint/2010/main" val="2811368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43</a:t>
            </a:fld>
            <a:endParaRPr lang="en-CA"/>
          </a:p>
        </p:txBody>
      </p:sp>
    </p:spTree>
    <p:extLst>
      <p:ext uri="{BB962C8B-B14F-4D97-AF65-F5344CB8AC3E}">
        <p14:creationId xmlns:p14="http://schemas.microsoft.com/office/powerpoint/2010/main" val="388163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44</a:t>
            </a:fld>
            <a:endParaRPr lang="en-CA"/>
          </a:p>
        </p:txBody>
      </p:sp>
    </p:spTree>
    <p:extLst>
      <p:ext uri="{BB962C8B-B14F-4D97-AF65-F5344CB8AC3E}">
        <p14:creationId xmlns:p14="http://schemas.microsoft.com/office/powerpoint/2010/main" val="3148629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45</a:t>
            </a:fld>
            <a:endParaRPr lang="en-CA"/>
          </a:p>
        </p:txBody>
      </p:sp>
    </p:spTree>
    <p:extLst>
      <p:ext uri="{BB962C8B-B14F-4D97-AF65-F5344CB8AC3E}">
        <p14:creationId xmlns:p14="http://schemas.microsoft.com/office/powerpoint/2010/main" val="123630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#3: Lineage-specific and single-cell chromatin accessibility charts human hematopoiesis and leukemia evolution</a:t>
            </a:r>
          </a:p>
        </p:txBody>
      </p:sp>
      <p:sp>
        <p:nvSpPr>
          <p:cNvPr id="4" name="Slide Number Placeholder 3"/>
          <p:cNvSpPr>
            <a:spLocks noGrp="1"/>
          </p:cNvSpPr>
          <p:nvPr>
            <p:ph type="sldNum" sz="quarter" idx="5"/>
          </p:nvPr>
        </p:nvSpPr>
        <p:spPr/>
        <p:txBody>
          <a:bodyPr/>
          <a:lstStyle/>
          <a:p>
            <a:fld id="{C92F8805-1E0F-4FDE-B5A9-3EB949D3E935}" type="slidenum">
              <a:rPr lang="en-CA" smtClean="0"/>
              <a:t>5</a:t>
            </a:fld>
            <a:endParaRPr lang="en-CA"/>
          </a:p>
        </p:txBody>
      </p:sp>
    </p:spTree>
    <p:extLst>
      <p:ext uri="{BB962C8B-B14F-4D97-AF65-F5344CB8AC3E}">
        <p14:creationId xmlns:p14="http://schemas.microsoft.com/office/powerpoint/2010/main" val="203302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https://www.ncbi.nlm.nih.gov/pmc/articles/PMC3838898/</a:t>
            </a:r>
            <a:endParaRPr lang="en-US" dirty="0"/>
          </a:p>
          <a:p>
            <a:endParaRPr lang="en-US" dirty="0"/>
          </a:p>
          <a:p>
            <a:r>
              <a:rPr lang="en-US" sz="1200" b="0" i="0" kern="1200" dirty="0">
                <a:solidFill>
                  <a:schemeClr val="tx1"/>
                </a:solidFill>
                <a:effectLst/>
                <a:latin typeface="+mn-lt"/>
                <a:ea typeface="+mn-ea"/>
                <a:cs typeface="+mn-cs"/>
              </a:rPr>
              <a:t>Comparative DNA methylation analysis to decipher common and cell type-specific patterns among multiple cell types</a:t>
            </a:r>
          </a:p>
          <a:p>
            <a:br>
              <a:rPr lang="en-US" sz="1200" b="0" i="0" kern="1200" dirty="0">
                <a:solidFill>
                  <a:schemeClr val="tx1"/>
                </a:solidFill>
                <a:effectLst/>
                <a:latin typeface="+mn-lt"/>
                <a:ea typeface="+mn-ea"/>
                <a:cs typeface="+mn-cs"/>
              </a:rPr>
            </a:br>
            <a:r>
              <a:rPr lang="en-US" dirty="0">
                <a:hlinkClick r:id="rId4"/>
              </a:rPr>
              <a:t>http://www.plantphysiol.org/content/182/1/15</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6</a:t>
            </a:fld>
            <a:endParaRPr lang="en-CA"/>
          </a:p>
        </p:txBody>
      </p:sp>
    </p:spTree>
    <p:extLst>
      <p:ext uri="{BB962C8B-B14F-4D97-AF65-F5344CB8AC3E}">
        <p14:creationId xmlns:p14="http://schemas.microsoft.com/office/powerpoint/2010/main" val="298184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https://www.ncbi.nlm.nih.gov/pmc/articles/PMC3838898/</a:t>
            </a:r>
            <a:endParaRPr lang="en-US" dirty="0"/>
          </a:p>
          <a:p>
            <a:endParaRPr lang="en-US" dirty="0"/>
          </a:p>
          <a:p>
            <a:r>
              <a:rPr lang="en-US" sz="1200" b="0" i="0" kern="1200" dirty="0">
                <a:solidFill>
                  <a:schemeClr val="tx1"/>
                </a:solidFill>
                <a:effectLst/>
                <a:latin typeface="+mn-lt"/>
                <a:ea typeface="+mn-ea"/>
                <a:cs typeface="+mn-cs"/>
              </a:rPr>
              <a:t>Comparative DNA methylation analysis to decipher common and cell type-specific patterns among multiple cell types</a:t>
            </a:r>
          </a:p>
          <a:p>
            <a:br>
              <a:rPr lang="en-US" sz="1200" b="0" i="0" kern="1200" dirty="0">
                <a:solidFill>
                  <a:schemeClr val="tx1"/>
                </a:solidFill>
                <a:effectLst/>
                <a:latin typeface="+mn-lt"/>
                <a:ea typeface="+mn-ea"/>
                <a:cs typeface="+mn-cs"/>
              </a:rPr>
            </a:br>
            <a:r>
              <a:rPr lang="en-US" dirty="0">
                <a:hlinkClick r:id="rId4"/>
              </a:rPr>
              <a:t>http://www.plantphysiol.org/content/182/1/15</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7</a:t>
            </a:fld>
            <a:endParaRPr lang="en-CA"/>
          </a:p>
        </p:txBody>
      </p:sp>
    </p:spTree>
    <p:extLst>
      <p:ext uri="{BB962C8B-B14F-4D97-AF65-F5344CB8AC3E}">
        <p14:creationId xmlns:p14="http://schemas.microsoft.com/office/powerpoint/2010/main" val="1759445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Epigenomic analysis detects aberrant super-enhancer DNA methylation in human cancer</a:t>
            </a:r>
          </a:p>
        </p:txBody>
      </p:sp>
      <p:sp>
        <p:nvSpPr>
          <p:cNvPr id="4" name="Slide Number Placeholder 3"/>
          <p:cNvSpPr>
            <a:spLocks noGrp="1"/>
          </p:cNvSpPr>
          <p:nvPr>
            <p:ph type="sldNum" sz="quarter" idx="5"/>
          </p:nvPr>
        </p:nvSpPr>
        <p:spPr/>
        <p:txBody>
          <a:bodyPr/>
          <a:lstStyle/>
          <a:p>
            <a:fld id="{C92F8805-1E0F-4FDE-B5A9-3EB949D3E935}" type="slidenum">
              <a:rPr lang="en-CA" smtClean="0"/>
              <a:t>8</a:t>
            </a:fld>
            <a:endParaRPr lang="en-CA"/>
          </a:p>
        </p:txBody>
      </p:sp>
    </p:spTree>
    <p:extLst>
      <p:ext uri="{BB962C8B-B14F-4D97-AF65-F5344CB8AC3E}">
        <p14:creationId xmlns:p14="http://schemas.microsoft.com/office/powerpoint/2010/main" val="35453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hlinkClick r:id="rId3"/>
              </a:rPr>
              <a:t>https://science.sciencemag.org/content/326/5950/289</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9</a:t>
            </a:fld>
            <a:endParaRPr lang="en-CA"/>
          </a:p>
        </p:txBody>
      </p:sp>
    </p:spTree>
    <p:extLst>
      <p:ext uri="{BB962C8B-B14F-4D97-AF65-F5344CB8AC3E}">
        <p14:creationId xmlns:p14="http://schemas.microsoft.com/office/powerpoint/2010/main" val="261832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0D33-706A-4BF3-A46F-0F119F2D0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8750DD-727B-4A1C-A895-D260268B5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1623F92-0E6C-4937-A762-863B3BE3C755}"/>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4CC32159-9EBE-4510-B858-3C624740DD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FEF0FD-7719-4A8F-A5AB-7549870937B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6327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22A2-9D6B-4B2E-B615-367FE98298C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25C9186-ED64-47CB-80F2-FF5F750F4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CC9563-CDF2-4E96-BAA5-61BD1C19F3FB}"/>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0FACF0EA-5ABC-4458-944B-A757D592FE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D5C873-09BE-43B3-BD92-759336C18560}"/>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30337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10C4C-D2B3-46D7-A881-578B8E0FAA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9B23018-7205-49A7-A15D-3EAB6418F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0DD7FB-54A4-4EDB-BD69-7A31F01708E9}"/>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F894EAB6-05FC-4C45-A907-5BC1260256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B9D6B8-125F-4DC4-A5FA-11DDAD48874B}"/>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7558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9387-28F0-4265-BCA9-FCBA489149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D4D3B6-1379-4158-B9AD-BC210ED73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C912F7-B800-4DD0-805E-349C5FAFCC09}"/>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97A853CE-BA03-4EB7-A8DC-099B4B12D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2F72F4-3469-4927-8F9E-F94F45A786D7}"/>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6866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E2BB-F5A0-44B8-8F2F-2A8DF6744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32EFA1D-F9F8-4BA9-BF93-E0C1BD218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01D7F9-E3CD-4CEB-AEA3-DE90F4D74A1E}"/>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4F8C2C1C-3AF5-4540-8EF5-252C0888D4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2A04AA-C84E-404D-9770-63C77F22EF19}"/>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42344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8B4-0EEF-4986-90FE-C1C7C9877A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8911D7-601D-4ACB-9F9D-287D809D0C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E4F7A9-A87B-4E27-83F2-D64F5E56D4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4566CD7-67B9-402F-BF96-32347B553B20}"/>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6" name="Footer Placeholder 5">
            <a:extLst>
              <a:ext uri="{FF2B5EF4-FFF2-40B4-BE49-F238E27FC236}">
                <a16:creationId xmlns:a16="http://schemas.microsoft.com/office/drawing/2014/main" id="{8E839ED0-E39A-4966-B9A2-DAC6E9FA768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8980C3-0967-459D-B308-838465B3C35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45449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45C9-8E0D-43B9-8CDA-4076B57D088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C4BD89-E0AD-4EBB-AFA4-E32C93E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4CE79-6DD8-436E-B284-8FF023BD87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4677F66-6206-4F0A-AB67-F59F4B89A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68E7-ABC4-4C8D-9FDC-18583A695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5EBE700-9F6D-4A87-A097-CF7A6FFC1834}"/>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8" name="Footer Placeholder 7">
            <a:extLst>
              <a:ext uri="{FF2B5EF4-FFF2-40B4-BE49-F238E27FC236}">
                <a16:creationId xmlns:a16="http://schemas.microsoft.com/office/drawing/2014/main" id="{ADDAD389-2A3F-4939-99A8-2E992AB38E7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F53C8E-F502-4604-B4CF-5A5DA693AA5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78885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B3AC-1A1D-4468-B5B5-227AC33F2A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441D7E7-7EA1-40D4-AAF1-94F1189CB830}"/>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4" name="Footer Placeholder 3">
            <a:extLst>
              <a:ext uri="{FF2B5EF4-FFF2-40B4-BE49-F238E27FC236}">
                <a16:creationId xmlns:a16="http://schemas.microsoft.com/office/drawing/2014/main" id="{20D8DE23-B6C8-4563-ACCC-550F2EBA8A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B9DC499-FC7C-420A-9080-96FDB96301D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25667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E4C03-7F98-49F9-9FCC-2CD3CDF1DD77}"/>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3" name="Footer Placeholder 2">
            <a:extLst>
              <a:ext uri="{FF2B5EF4-FFF2-40B4-BE49-F238E27FC236}">
                <a16:creationId xmlns:a16="http://schemas.microsoft.com/office/drawing/2014/main" id="{490C9BC1-749C-46B7-8D77-2075AE50086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7DAC58F-3347-48D0-8810-0FB177A9E3A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5835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D05-CB45-44B8-96A2-9B8BDD00C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EBF0F6C-BB98-443F-A310-02592B2E2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59267F-41EB-43ED-A885-D489B479C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4A76A-1D2E-4CA5-88D4-224EB87E1E61}"/>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6" name="Footer Placeholder 5">
            <a:extLst>
              <a:ext uri="{FF2B5EF4-FFF2-40B4-BE49-F238E27FC236}">
                <a16:creationId xmlns:a16="http://schemas.microsoft.com/office/drawing/2014/main" id="{673F0257-B8B1-42E2-AC33-1F3DEFED03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F914BD-9DB6-4500-B275-28F501E1EEFD}"/>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56729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9902-6C5F-444D-B62C-E4B710B68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ED121D8-8CBC-4E0E-BEA9-41C3CE972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CA8A94B-296F-4E5F-B37F-1B387A998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45932-F1F3-4257-8794-83A9269E5536}"/>
              </a:ext>
            </a:extLst>
          </p:cNvPr>
          <p:cNvSpPr>
            <a:spLocks noGrp="1"/>
          </p:cNvSpPr>
          <p:nvPr>
            <p:ph type="dt" sz="half" idx="10"/>
          </p:nvPr>
        </p:nvSpPr>
        <p:spPr/>
        <p:txBody>
          <a:bodyPr/>
          <a:lstStyle/>
          <a:p>
            <a:fld id="{B4795F8A-4C4E-4ADB-9D5A-7B5CB5C58CC8}" type="datetimeFigureOut">
              <a:rPr lang="en-CA" smtClean="0"/>
              <a:t>2024-09-04</a:t>
            </a:fld>
            <a:endParaRPr lang="en-CA"/>
          </a:p>
        </p:txBody>
      </p:sp>
      <p:sp>
        <p:nvSpPr>
          <p:cNvPr id="6" name="Footer Placeholder 5">
            <a:extLst>
              <a:ext uri="{FF2B5EF4-FFF2-40B4-BE49-F238E27FC236}">
                <a16:creationId xmlns:a16="http://schemas.microsoft.com/office/drawing/2014/main" id="{6FC95358-4144-4BA9-847B-9622B8105F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74A1963-09DF-45CA-A1A9-16F8D5F1396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16641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41C94-057C-4A10-996B-450835657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99D05E-A4CF-4EF3-BAB4-4FC2082BB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DDB1F7-640E-4C1C-9D41-2FB7F77A3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95F8A-4C4E-4ADB-9D5A-7B5CB5C58CC8}" type="datetimeFigureOut">
              <a:rPr lang="en-CA" smtClean="0"/>
              <a:t>2024-09-04</a:t>
            </a:fld>
            <a:endParaRPr lang="en-CA"/>
          </a:p>
        </p:txBody>
      </p:sp>
      <p:sp>
        <p:nvSpPr>
          <p:cNvPr id="5" name="Footer Placeholder 4">
            <a:extLst>
              <a:ext uri="{FF2B5EF4-FFF2-40B4-BE49-F238E27FC236}">
                <a16:creationId xmlns:a16="http://schemas.microsoft.com/office/drawing/2014/main" id="{84D37304-CC69-486D-80BF-1EA7F63A1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4B41342-192C-4FE9-96B3-05C52F701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DB217-28A3-409E-9697-09E3EC9A5977}" type="slidenum">
              <a:rPr lang="en-CA" smtClean="0"/>
              <a:t>‹#›</a:t>
            </a:fld>
            <a:endParaRPr lang="en-CA"/>
          </a:p>
        </p:txBody>
      </p:sp>
    </p:spTree>
    <p:extLst>
      <p:ext uri="{BB962C8B-B14F-4D97-AF65-F5344CB8AC3E}">
        <p14:creationId xmlns:p14="http://schemas.microsoft.com/office/powerpoint/2010/main" val="201881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Structural Genomics</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874295"/>
            <a:ext cx="12191998" cy="58714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u="sng" dirty="0"/>
              <a:t>Structure</a:t>
            </a:r>
            <a:r>
              <a:rPr lang="en-CA" dirty="0"/>
              <a:t> of a genome has three layers</a:t>
            </a:r>
          </a:p>
          <a:p>
            <a:pPr marL="800100" lvl="1" indent="-342900" algn="l">
              <a:buFontTx/>
              <a:buChar char="-"/>
            </a:pPr>
            <a:r>
              <a:rPr lang="en-CA" dirty="0"/>
              <a:t>Chromosome level</a:t>
            </a:r>
          </a:p>
          <a:p>
            <a:pPr marL="1257300" lvl="2" indent="-342900" algn="l">
              <a:buFontTx/>
              <a:buChar char="-"/>
            </a:pPr>
            <a:r>
              <a:rPr lang="en-CA" dirty="0"/>
              <a:t>How many chromosomes are there? </a:t>
            </a:r>
          </a:p>
          <a:p>
            <a:pPr marL="1257300" lvl="2" indent="-342900" algn="l">
              <a:buFontTx/>
              <a:buChar char="-"/>
            </a:pPr>
            <a:r>
              <a:rPr lang="en-CA" dirty="0"/>
              <a:t>What is their structure?</a:t>
            </a:r>
          </a:p>
          <a:p>
            <a:pPr marL="1257300" lvl="2" indent="-342900" algn="l">
              <a:buFontTx/>
              <a:buChar char="-"/>
            </a:pPr>
            <a:r>
              <a:rPr lang="en-CA" dirty="0"/>
              <a:t>Which gene is on which chromosome?</a:t>
            </a:r>
          </a:p>
          <a:p>
            <a:pPr marL="1257300" lvl="2" indent="-342900" algn="l">
              <a:buFontTx/>
              <a:buChar char="-"/>
            </a:pPr>
            <a:endParaRPr lang="en-CA" dirty="0"/>
          </a:p>
          <a:p>
            <a:pPr marL="800100" lvl="1" indent="-342900" algn="l">
              <a:buFontTx/>
              <a:buChar char="-"/>
            </a:pPr>
            <a:r>
              <a:rPr lang="en-CA" dirty="0"/>
              <a:t>Epigenome</a:t>
            </a:r>
          </a:p>
          <a:p>
            <a:pPr marL="1257300" lvl="2" indent="-342900" algn="l">
              <a:buFontTx/>
              <a:buChar char="-"/>
            </a:pPr>
            <a:r>
              <a:rPr lang="en-CA" dirty="0"/>
              <a:t>Which parts of DNA are modified/accessible?</a:t>
            </a:r>
          </a:p>
          <a:p>
            <a:pPr marL="1257300" lvl="2" indent="-342900" algn="l">
              <a:buFontTx/>
              <a:buChar char="-"/>
            </a:pPr>
            <a:endParaRPr lang="en-CA" dirty="0"/>
          </a:p>
          <a:p>
            <a:pPr marL="800100" lvl="1" indent="-342900" algn="l">
              <a:buFontTx/>
              <a:buChar char="-"/>
            </a:pPr>
            <a:r>
              <a:rPr lang="en-CA" dirty="0"/>
              <a:t>DNA level</a:t>
            </a:r>
          </a:p>
          <a:p>
            <a:pPr marL="1257300" lvl="2" indent="-342900" algn="l">
              <a:buFontTx/>
              <a:buChar char="-"/>
            </a:pPr>
            <a:r>
              <a:rPr lang="en-CA" dirty="0"/>
              <a:t>What is the DNA sequence of the entire genome?</a:t>
            </a:r>
          </a:p>
          <a:p>
            <a:pPr marL="1257300" lvl="2" indent="-342900" algn="l">
              <a:buFontTx/>
              <a:buChar char="-"/>
            </a:pPr>
            <a:r>
              <a:rPr lang="en-CA" dirty="0"/>
              <a:t>How many genes are there?</a:t>
            </a:r>
          </a:p>
          <a:p>
            <a:pPr marL="1257300" lvl="2" indent="-342900" algn="l">
              <a:buFontTx/>
              <a:buChar char="-"/>
            </a:pPr>
            <a:r>
              <a:rPr lang="en-CA" dirty="0"/>
              <a:t>Coding vs non-coding DNA elements</a:t>
            </a:r>
          </a:p>
          <a:p>
            <a:pPr marL="1257300" lvl="2" indent="-342900" algn="l">
              <a:buFontTx/>
              <a:buChar char="-"/>
            </a:pPr>
            <a:r>
              <a:rPr lang="en-CA" dirty="0"/>
              <a:t>Genetic markers</a:t>
            </a:r>
          </a:p>
          <a:p>
            <a:pPr marL="800100" lvl="1"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13</a:t>
            </a:r>
          </a:p>
        </p:txBody>
      </p:sp>
      <p:pic>
        <p:nvPicPr>
          <p:cNvPr id="6" name="Picture 5">
            <a:extLst>
              <a:ext uri="{FF2B5EF4-FFF2-40B4-BE49-F238E27FC236}">
                <a16:creationId xmlns:a16="http://schemas.microsoft.com/office/drawing/2014/main" id="{A0D475B2-B026-4CA3-94CF-8195FDFFE37D}"/>
              </a:ext>
            </a:extLst>
          </p:cNvPr>
          <p:cNvPicPr>
            <a:picLocks noChangeAspect="1"/>
          </p:cNvPicPr>
          <p:nvPr/>
        </p:nvPicPr>
        <p:blipFill>
          <a:blip r:embed="rId3"/>
          <a:stretch>
            <a:fillRect/>
          </a:stretch>
        </p:blipFill>
        <p:spPr>
          <a:xfrm>
            <a:off x="6475629" y="1970308"/>
            <a:ext cx="5409823" cy="3229466"/>
          </a:xfrm>
          <a:prstGeom prst="rect">
            <a:avLst/>
          </a:prstGeom>
        </p:spPr>
      </p:pic>
      <p:sp>
        <p:nvSpPr>
          <p:cNvPr id="5" name="Right Brace 4">
            <a:extLst>
              <a:ext uri="{FF2B5EF4-FFF2-40B4-BE49-F238E27FC236}">
                <a16:creationId xmlns:a16="http://schemas.microsoft.com/office/drawing/2014/main" id="{5B12C79F-A02B-46BA-B3B6-3418041111AF}"/>
              </a:ext>
            </a:extLst>
          </p:cNvPr>
          <p:cNvSpPr/>
          <p:nvPr/>
        </p:nvSpPr>
        <p:spPr>
          <a:xfrm>
            <a:off x="5549004" y="3086100"/>
            <a:ext cx="334736" cy="56333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48A9BC9-53F8-4039-8218-4A482EACF7C7}"/>
              </a:ext>
            </a:extLst>
          </p:cNvPr>
          <p:cNvSpPr/>
          <p:nvPr/>
        </p:nvSpPr>
        <p:spPr>
          <a:xfrm rot="16200000">
            <a:off x="8817229" y="2025619"/>
            <a:ext cx="334736" cy="563336"/>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6769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Epigenomics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What can chromosomal conformation tell us? Novel chromosome rearrangements</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22</a:t>
            </a:r>
          </a:p>
        </p:txBody>
      </p:sp>
      <p:pic>
        <p:nvPicPr>
          <p:cNvPr id="8" name="Picture 7">
            <a:extLst>
              <a:ext uri="{FF2B5EF4-FFF2-40B4-BE49-F238E27FC236}">
                <a16:creationId xmlns:a16="http://schemas.microsoft.com/office/drawing/2014/main" id="{56A0D617-5397-4B2A-8D40-A85C28A241E3}"/>
              </a:ext>
            </a:extLst>
          </p:cNvPr>
          <p:cNvPicPr>
            <a:picLocks noChangeAspect="1"/>
          </p:cNvPicPr>
          <p:nvPr/>
        </p:nvPicPr>
        <p:blipFill>
          <a:blip r:embed="rId3"/>
          <a:stretch>
            <a:fillRect/>
          </a:stretch>
        </p:blipFill>
        <p:spPr>
          <a:xfrm>
            <a:off x="261275" y="1274598"/>
            <a:ext cx="4877553" cy="1651455"/>
          </a:xfrm>
          <a:prstGeom prst="rect">
            <a:avLst/>
          </a:prstGeom>
        </p:spPr>
      </p:pic>
      <p:pic>
        <p:nvPicPr>
          <p:cNvPr id="9" name="Picture 8">
            <a:extLst>
              <a:ext uri="{FF2B5EF4-FFF2-40B4-BE49-F238E27FC236}">
                <a16:creationId xmlns:a16="http://schemas.microsoft.com/office/drawing/2014/main" id="{63A02D0F-4279-43EA-AAFA-D1B69F7A1196}"/>
              </a:ext>
            </a:extLst>
          </p:cNvPr>
          <p:cNvPicPr>
            <a:picLocks noChangeAspect="1"/>
          </p:cNvPicPr>
          <p:nvPr/>
        </p:nvPicPr>
        <p:blipFill>
          <a:blip r:embed="rId4"/>
          <a:stretch>
            <a:fillRect/>
          </a:stretch>
        </p:blipFill>
        <p:spPr>
          <a:xfrm>
            <a:off x="1348063" y="3038349"/>
            <a:ext cx="3330745" cy="2478165"/>
          </a:xfrm>
          <a:prstGeom prst="rect">
            <a:avLst/>
          </a:prstGeom>
        </p:spPr>
      </p:pic>
      <p:pic>
        <p:nvPicPr>
          <p:cNvPr id="11" name="Picture 2" descr="Thinking Face on Apple iOS 13.3">
            <a:extLst>
              <a:ext uri="{FF2B5EF4-FFF2-40B4-BE49-F238E27FC236}">
                <a16:creationId xmlns:a16="http://schemas.microsoft.com/office/drawing/2014/main" id="{88C2284A-9001-46A1-9359-E74698948D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973" y="268054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546CC2-8A41-4FB4-9B9A-87912348F7A1}"/>
              </a:ext>
            </a:extLst>
          </p:cNvPr>
          <p:cNvSpPr txBox="1"/>
          <p:nvPr/>
        </p:nvSpPr>
        <p:spPr>
          <a:xfrm>
            <a:off x="5622908" y="2837263"/>
            <a:ext cx="4885312" cy="369332"/>
          </a:xfrm>
          <a:prstGeom prst="rect">
            <a:avLst/>
          </a:prstGeom>
          <a:noFill/>
        </p:spPr>
        <p:txBody>
          <a:bodyPr wrap="none" rtlCol="0">
            <a:spAutoFit/>
          </a:bodyPr>
          <a:lstStyle/>
          <a:p>
            <a:r>
              <a:rPr lang="en-US" b="1" dirty="0"/>
              <a:t>What do I have to understand from this paper???</a:t>
            </a:r>
          </a:p>
        </p:txBody>
      </p:sp>
      <p:pic>
        <p:nvPicPr>
          <p:cNvPr id="13" name="Picture 2" descr="Thinking Face on Apple iOS 13.3">
            <a:extLst>
              <a:ext uri="{FF2B5EF4-FFF2-40B4-BE49-F238E27FC236}">
                <a16:creationId xmlns:a16="http://schemas.microsoft.com/office/drawing/2014/main" id="{8DEF297B-3775-4C4C-BCF0-B2FAEEEBF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2260" y="268054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FBE06BF-8EFF-42B5-A4C5-657584F1FDA6}"/>
              </a:ext>
            </a:extLst>
          </p:cNvPr>
          <p:cNvSpPr txBox="1"/>
          <p:nvPr/>
        </p:nvSpPr>
        <p:spPr>
          <a:xfrm>
            <a:off x="4855363" y="3347467"/>
            <a:ext cx="7160080" cy="1815882"/>
          </a:xfrm>
          <a:prstGeom prst="rect">
            <a:avLst/>
          </a:prstGeom>
          <a:noFill/>
        </p:spPr>
        <p:txBody>
          <a:bodyPr wrap="square" rtlCol="0">
            <a:spAutoFit/>
          </a:bodyPr>
          <a:lstStyle/>
          <a:p>
            <a:pPr marL="285750" indent="-285750">
              <a:buFontTx/>
              <a:buChar char="-"/>
            </a:pPr>
            <a:r>
              <a:rPr lang="en-US" sz="1600" dirty="0"/>
              <a:t>What types of chromosomal rearrangements can you see on a Hi-C heatmap?</a:t>
            </a:r>
          </a:p>
          <a:p>
            <a:pPr marL="285750" indent="-285750">
              <a:buFontTx/>
              <a:buChar char="-"/>
            </a:pPr>
            <a:endParaRPr lang="en-US" sz="1600" dirty="0"/>
          </a:p>
          <a:p>
            <a:pPr marL="285750" indent="-285750">
              <a:buFontTx/>
              <a:buChar char="-"/>
            </a:pPr>
            <a:r>
              <a:rPr lang="en-US" sz="1600" dirty="0"/>
              <a:t>Can you differentiate a balanced vs unbalanced translocation?</a:t>
            </a:r>
          </a:p>
          <a:p>
            <a:r>
              <a:rPr lang="en-US" sz="1600" dirty="0"/>
              <a:t> </a:t>
            </a:r>
          </a:p>
          <a:p>
            <a:pPr marL="285750" indent="-285750">
              <a:buFontTx/>
              <a:buChar char="-"/>
            </a:pPr>
            <a:endParaRPr lang="en-US" sz="1600" dirty="0"/>
          </a:p>
          <a:p>
            <a:pPr marL="285750" indent="-285750">
              <a:buFontTx/>
              <a:buChar char="-"/>
            </a:pPr>
            <a:endParaRPr lang="en-US" sz="1600" dirty="0"/>
          </a:p>
          <a:p>
            <a:pPr marL="285750" indent="-285750">
              <a:buFontTx/>
              <a:buChar char="-"/>
            </a:pPr>
            <a:endParaRPr lang="en-US" sz="1600" dirty="0"/>
          </a:p>
        </p:txBody>
      </p:sp>
    </p:spTree>
    <p:extLst>
      <p:ext uri="{BB962C8B-B14F-4D97-AF65-F5344CB8AC3E}">
        <p14:creationId xmlns:p14="http://schemas.microsoft.com/office/powerpoint/2010/main" val="3245222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Epigenomics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What can chromosomal conformation tell us?</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22</a:t>
            </a:r>
          </a:p>
        </p:txBody>
      </p:sp>
      <p:pic>
        <p:nvPicPr>
          <p:cNvPr id="8" name="Picture 7">
            <a:extLst>
              <a:ext uri="{FF2B5EF4-FFF2-40B4-BE49-F238E27FC236}">
                <a16:creationId xmlns:a16="http://schemas.microsoft.com/office/drawing/2014/main" id="{56A0D617-5397-4B2A-8D40-A85C28A241E3}"/>
              </a:ext>
            </a:extLst>
          </p:cNvPr>
          <p:cNvPicPr>
            <a:picLocks noChangeAspect="1"/>
          </p:cNvPicPr>
          <p:nvPr/>
        </p:nvPicPr>
        <p:blipFill>
          <a:blip r:embed="rId3"/>
          <a:stretch>
            <a:fillRect/>
          </a:stretch>
        </p:blipFill>
        <p:spPr>
          <a:xfrm>
            <a:off x="261275" y="1274598"/>
            <a:ext cx="4877553" cy="1651455"/>
          </a:xfrm>
          <a:prstGeom prst="rect">
            <a:avLst/>
          </a:prstGeom>
        </p:spPr>
      </p:pic>
      <p:pic>
        <p:nvPicPr>
          <p:cNvPr id="9" name="Picture 8">
            <a:extLst>
              <a:ext uri="{FF2B5EF4-FFF2-40B4-BE49-F238E27FC236}">
                <a16:creationId xmlns:a16="http://schemas.microsoft.com/office/drawing/2014/main" id="{63A02D0F-4279-43EA-AAFA-D1B69F7A1196}"/>
              </a:ext>
            </a:extLst>
          </p:cNvPr>
          <p:cNvPicPr>
            <a:picLocks noChangeAspect="1"/>
          </p:cNvPicPr>
          <p:nvPr/>
        </p:nvPicPr>
        <p:blipFill>
          <a:blip r:embed="rId4"/>
          <a:stretch>
            <a:fillRect/>
          </a:stretch>
        </p:blipFill>
        <p:spPr>
          <a:xfrm>
            <a:off x="1348063" y="3038349"/>
            <a:ext cx="3330745" cy="2478165"/>
          </a:xfrm>
          <a:prstGeom prst="rect">
            <a:avLst/>
          </a:prstGeom>
        </p:spPr>
      </p:pic>
      <p:pic>
        <p:nvPicPr>
          <p:cNvPr id="10" name="Picture 9">
            <a:extLst>
              <a:ext uri="{FF2B5EF4-FFF2-40B4-BE49-F238E27FC236}">
                <a16:creationId xmlns:a16="http://schemas.microsoft.com/office/drawing/2014/main" id="{39815221-9F23-4521-9CD8-A50035626E1C}"/>
              </a:ext>
            </a:extLst>
          </p:cNvPr>
          <p:cNvPicPr>
            <a:picLocks noChangeAspect="1"/>
          </p:cNvPicPr>
          <p:nvPr/>
        </p:nvPicPr>
        <p:blipFill>
          <a:blip r:embed="rId5"/>
          <a:stretch>
            <a:fillRect/>
          </a:stretch>
        </p:blipFill>
        <p:spPr>
          <a:xfrm>
            <a:off x="6361958" y="992462"/>
            <a:ext cx="3933825" cy="1800225"/>
          </a:xfrm>
          <a:prstGeom prst="rect">
            <a:avLst/>
          </a:prstGeom>
        </p:spPr>
      </p:pic>
      <p:pic>
        <p:nvPicPr>
          <p:cNvPr id="6" name="Picture 5">
            <a:extLst>
              <a:ext uri="{FF2B5EF4-FFF2-40B4-BE49-F238E27FC236}">
                <a16:creationId xmlns:a16="http://schemas.microsoft.com/office/drawing/2014/main" id="{67A7772A-3BE6-4FF3-9B47-6C25ABF841A2}"/>
              </a:ext>
            </a:extLst>
          </p:cNvPr>
          <p:cNvPicPr>
            <a:picLocks noChangeAspect="1"/>
          </p:cNvPicPr>
          <p:nvPr/>
        </p:nvPicPr>
        <p:blipFill>
          <a:blip r:embed="rId6"/>
          <a:stretch>
            <a:fillRect/>
          </a:stretch>
        </p:blipFill>
        <p:spPr>
          <a:xfrm>
            <a:off x="6434646" y="2751981"/>
            <a:ext cx="4409291" cy="3736687"/>
          </a:xfrm>
          <a:prstGeom prst="rect">
            <a:avLst/>
          </a:prstGeom>
        </p:spPr>
      </p:pic>
    </p:spTree>
    <p:extLst>
      <p:ext uri="{BB962C8B-B14F-4D97-AF65-F5344CB8AC3E}">
        <p14:creationId xmlns:p14="http://schemas.microsoft.com/office/powerpoint/2010/main" val="99241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1DE9-2100-4057-9936-8E0B234EF301}"/>
              </a:ext>
            </a:extLst>
          </p:cNvPr>
          <p:cNvSpPr>
            <a:spLocks noGrp="1"/>
          </p:cNvSpPr>
          <p:nvPr>
            <p:ph type="title"/>
          </p:nvPr>
        </p:nvSpPr>
        <p:spPr>
          <a:xfrm>
            <a:off x="838200" y="2663825"/>
            <a:ext cx="10515600" cy="765175"/>
          </a:xfrm>
          <a:solidFill>
            <a:srgbClr val="002060"/>
          </a:solidFill>
          <a:ln w="28575">
            <a:solidFill>
              <a:srgbClr val="002060"/>
            </a:solidFill>
          </a:ln>
        </p:spPr>
        <p:txBody>
          <a:bodyPr vert="horz" lIns="91440" tIns="45720" rIns="91440" bIns="45720" rtlCol="0" anchor="b">
            <a:normAutofit/>
          </a:bodyPr>
          <a:lstStyle/>
          <a:p>
            <a:pPr algn="ctr"/>
            <a:r>
              <a:rPr lang="en-RW" sz="3600" b="1" dirty="0">
                <a:solidFill>
                  <a:schemeClr val="bg1"/>
                </a:solidFill>
              </a:rPr>
              <a:t>Short Tech break</a:t>
            </a:r>
          </a:p>
        </p:txBody>
      </p:sp>
    </p:spTree>
    <p:extLst>
      <p:ext uri="{BB962C8B-B14F-4D97-AF65-F5344CB8AC3E}">
        <p14:creationId xmlns:p14="http://schemas.microsoft.com/office/powerpoint/2010/main" val="56258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Structural 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874295"/>
            <a:ext cx="12191998" cy="58714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u="sng" dirty="0"/>
              <a:t>Structure</a:t>
            </a:r>
            <a:r>
              <a:rPr lang="en-CA" dirty="0"/>
              <a:t> of a genome has three layers</a:t>
            </a:r>
          </a:p>
          <a:p>
            <a:pPr marL="800100" lvl="1" indent="-342900" algn="l">
              <a:buFontTx/>
              <a:buChar char="-"/>
            </a:pPr>
            <a:r>
              <a:rPr lang="en-CA" dirty="0"/>
              <a:t>Chromosome level</a:t>
            </a:r>
          </a:p>
          <a:p>
            <a:pPr marL="1257300" lvl="2" indent="-342900" algn="l">
              <a:buFontTx/>
              <a:buChar char="-"/>
            </a:pPr>
            <a:r>
              <a:rPr lang="en-CA" dirty="0"/>
              <a:t>How many chromosomes are there? </a:t>
            </a:r>
          </a:p>
          <a:p>
            <a:pPr marL="1257300" lvl="2" indent="-342900" algn="l">
              <a:buFontTx/>
              <a:buChar char="-"/>
            </a:pPr>
            <a:r>
              <a:rPr lang="en-CA" dirty="0"/>
              <a:t>What is their structure?</a:t>
            </a:r>
          </a:p>
          <a:p>
            <a:pPr marL="1257300" lvl="2" indent="-342900" algn="l">
              <a:buFontTx/>
              <a:buChar char="-"/>
            </a:pPr>
            <a:r>
              <a:rPr lang="en-CA" dirty="0"/>
              <a:t>Which gene is on which chromosome?</a:t>
            </a:r>
          </a:p>
          <a:p>
            <a:pPr marL="1257300" lvl="2" indent="-342900" algn="l">
              <a:buFontTx/>
              <a:buChar char="-"/>
            </a:pPr>
            <a:endParaRPr lang="en-CA" dirty="0"/>
          </a:p>
          <a:p>
            <a:pPr marL="800100" lvl="1" indent="-342900" algn="l">
              <a:buFontTx/>
              <a:buChar char="-"/>
            </a:pPr>
            <a:r>
              <a:rPr lang="en-CA" dirty="0"/>
              <a:t>Epigenome</a:t>
            </a:r>
          </a:p>
          <a:p>
            <a:pPr marL="1257300" lvl="2" indent="-342900" algn="l">
              <a:buFontTx/>
              <a:buChar char="-"/>
            </a:pPr>
            <a:r>
              <a:rPr lang="en-CA" dirty="0"/>
              <a:t>Which parts of DNA are modified/accessible?</a:t>
            </a:r>
          </a:p>
          <a:p>
            <a:pPr marL="1257300" lvl="2" indent="-342900" algn="l">
              <a:buFontTx/>
              <a:buChar char="-"/>
            </a:pPr>
            <a:endParaRPr lang="en-CA" dirty="0"/>
          </a:p>
          <a:p>
            <a:pPr marL="800100" lvl="1" indent="-342900" algn="l">
              <a:buFontTx/>
              <a:buChar char="-"/>
            </a:pPr>
            <a:r>
              <a:rPr lang="en-CA" b="1" dirty="0">
                <a:solidFill>
                  <a:srgbClr val="C00000"/>
                </a:solidFill>
              </a:rPr>
              <a:t>DNA level</a:t>
            </a:r>
          </a:p>
          <a:p>
            <a:pPr marL="1257300" lvl="2" indent="-342900" algn="l">
              <a:buFontTx/>
              <a:buChar char="-"/>
            </a:pPr>
            <a:r>
              <a:rPr lang="en-CA" dirty="0"/>
              <a:t>What is the DNA sequence of the entire genome?</a:t>
            </a:r>
          </a:p>
          <a:p>
            <a:pPr marL="1257300" lvl="2" indent="-342900" algn="l">
              <a:buFontTx/>
              <a:buChar char="-"/>
            </a:pPr>
            <a:r>
              <a:rPr lang="en-CA" dirty="0"/>
              <a:t>How many genes are there?</a:t>
            </a:r>
          </a:p>
          <a:p>
            <a:pPr marL="1257300" lvl="2" indent="-342900" algn="l">
              <a:buFontTx/>
              <a:buChar char="-"/>
            </a:pPr>
            <a:r>
              <a:rPr lang="en-CA" dirty="0"/>
              <a:t>Coding vs non-coding DNA elements</a:t>
            </a:r>
          </a:p>
          <a:p>
            <a:pPr marL="1257300" lvl="2" indent="-342900" algn="l">
              <a:buFontTx/>
              <a:buChar char="-"/>
            </a:pPr>
            <a:r>
              <a:rPr lang="en-CA" dirty="0"/>
              <a:t>Genetic markers</a:t>
            </a:r>
          </a:p>
          <a:p>
            <a:pPr marL="800100" lvl="1" indent="-342900" algn="l">
              <a:buFontTx/>
              <a:buChar char="-"/>
            </a:pPr>
            <a:endParaRPr lang="en-CA" dirty="0"/>
          </a:p>
          <a:p>
            <a:pPr marL="800100" lvl="1"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6" name="Picture 5">
            <a:extLst>
              <a:ext uri="{FF2B5EF4-FFF2-40B4-BE49-F238E27FC236}">
                <a16:creationId xmlns:a16="http://schemas.microsoft.com/office/drawing/2014/main" id="{A0D475B2-B026-4CA3-94CF-8195FDFFE37D}"/>
              </a:ext>
            </a:extLst>
          </p:cNvPr>
          <p:cNvPicPr>
            <a:picLocks noChangeAspect="1"/>
          </p:cNvPicPr>
          <p:nvPr/>
        </p:nvPicPr>
        <p:blipFill>
          <a:blip r:embed="rId3"/>
          <a:stretch>
            <a:fillRect/>
          </a:stretch>
        </p:blipFill>
        <p:spPr>
          <a:xfrm>
            <a:off x="6475629" y="1970308"/>
            <a:ext cx="5409823" cy="3229466"/>
          </a:xfrm>
          <a:prstGeom prst="rect">
            <a:avLst/>
          </a:prstGeom>
        </p:spPr>
      </p:pic>
      <p:sp>
        <p:nvSpPr>
          <p:cNvPr id="5" name="Right Brace 4">
            <a:extLst>
              <a:ext uri="{FF2B5EF4-FFF2-40B4-BE49-F238E27FC236}">
                <a16:creationId xmlns:a16="http://schemas.microsoft.com/office/drawing/2014/main" id="{5B12C79F-A02B-46BA-B3B6-3418041111AF}"/>
              </a:ext>
            </a:extLst>
          </p:cNvPr>
          <p:cNvSpPr/>
          <p:nvPr/>
        </p:nvSpPr>
        <p:spPr>
          <a:xfrm>
            <a:off x="5973525" y="4090307"/>
            <a:ext cx="334736" cy="1265464"/>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48A9BC9-53F8-4039-8218-4A482EACF7C7}"/>
              </a:ext>
            </a:extLst>
          </p:cNvPr>
          <p:cNvSpPr/>
          <p:nvPr/>
        </p:nvSpPr>
        <p:spPr>
          <a:xfrm rot="5400000">
            <a:off x="9021532" y="3262739"/>
            <a:ext cx="334736" cy="4400557"/>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366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29268"/>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Sanger early days</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Techniques we’ve talked about so far underpinned by access to DNA sequencing on massive scale</a:t>
            </a:r>
          </a:p>
          <a:p>
            <a:pPr marL="342900" indent="-342900" algn="l">
              <a:buFontTx/>
              <a:buChar char="-"/>
            </a:pPr>
            <a:r>
              <a:rPr lang="en-CA" sz="1800" dirty="0"/>
              <a:t>Sanger sequencing (chain termination method) was the first widely employed techniques</a:t>
            </a:r>
          </a:p>
          <a:p>
            <a:pPr marL="342900" indent="-342900" algn="l">
              <a:buFontTx/>
              <a:buChar char="-"/>
            </a:pPr>
            <a:r>
              <a:rPr lang="en-CA" sz="1800" dirty="0"/>
              <a:t>Human Genome Project -&gt; Sanger sequencing small portions of a genome integrated into yeast/bacterial artificial chromosomes (YACS/BACS)</a:t>
            </a:r>
          </a:p>
          <a:p>
            <a:pPr marL="342900" indent="-342900" algn="l">
              <a:buFontTx/>
              <a:buChar char="-"/>
            </a:pPr>
            <a:r>
              <a:rPr lang="en-CA" sz="1800" dirty="0"/>
              <a:t>Based on chain termination with </a:t>
            </a:r>
            <a:r>
              <a:rPr lang="en-CA" sz="1800" dirty="0">
                <a:solidFill>
                  <a:srgbClr val="C00000"/>
                </a:solidFill>
              </a:rPr>
              <a:t>dideoxy-nucleotides (</a:t>
            </a:r>
            <a:r>
              <a:rPr lang="en-CA" sz="1800" dirty="0" err="1">
                <a:solidFill>
                  <a:srgbClr val="C00000"/>
                </a:solidFill>
              </a:rPr>
              <a:t>ddNTPs</a:t>
            </a:r>
            <a:r>
              <a:rPr lang="en-CA" sz="1800" dirty="0">
                <a:solidFill>
                  <a:srgbClr val="C00000"/>
                </a:solidFill>
              </a:rPr>
              <a:t>), </a:t>
            </a:r>
            <a:r>
              <a:rPr lang="en-CA" sz="1800" dirty="0"/>
              <a:t>still widely used!</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500-800bp per read if everything goes right</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2050" name="Picture 2" descr="Separation of lengths of DNA with labeled terminal nucleotides through a capillary">
            <a:extLst>
              <a:ext uri="{FF2B5EF4-FFF2-40B4-BE49-F238E27FC236}">
                <a16:creationId xmlns:a16="http://schemas.microsoft.com/office/drawing/2014/main" id="{EAC7B0FD-9085-43D3-B5F5-511AEB157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7432" y="2561776"/>
            <a:ext cx="2941039" cy="326950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1953C77-AA11-488B-B4E7-296DBD309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521" y="2369756"/>
            <a:ext cx="5769205" cy="3461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89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D1953C77-AA11-488B-B4E7-296DBD309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76033"/>
            <a:ext cx="5061242" cy="30367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DNA Sequencing – Sanger early days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Techniques we’ve talked about so far underpinned by access to DNA sequencing on massive scale</a:t>
            </a:r>
          </a:p>
          <a:p>
            <a:pPr marL="342900" indent="-342900" algn="l">
              <a:buFontTx/>
              <a:buChar char="-"/>
            </a:pPr>
            <a:r>
              <a:rPr lang="en-CA" sz="1800" dirty="0"/>
              <a:t>Sanger sequencing (chain termination method) was the first widely employed techniques</a:t>
            </a:r>
          </a:p>
          <a:p>
            <a:pPr marL="342900" indent="-342900" algn="l">
              <a:buFontTx/>
              <a:buChar char="-"/>
            </a:pPr>
            <a:r>
              <a:rPr lang="en-CA" sz="1800" dirty="0"/>
              <a:t>Based on chain termination with dideoxy-nucleotides (</a:t>
            </a:r>
            <a:r>
              <a:rPr lang="en-CA" sz="1800" dirty="0" err="1"/>
              <a:t>ddNTPs</a:t>
            </a:r>
            <a:r>
              <a:rPr lang="en-CA" sz="1800" dirty="0"/>
              <a:t>), still widely used!</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500-800bp per read if everything goes right</a:t>
            </a:r>
          </a:p>
          <a:p>
            <a:pPr marL="342900" indent="-342900" algn="l">
              <a:buFontTx/>
              <a:buChar char="-"/>
            </a:pPr>
            <a:r>
              <a:rPr lang="en-CA" sz="1800" dirty="0"/>
              <a:t>What’s a read? A sequence of DNA from a sequencing machine, from 5’ to 3’</a:t>
            </a:r>
          </a:p>
          <a:p>
            <a:pPr marL="342900" indent="-342900" algn="l">
              <a:buFontTx/>
              <a:buChar char="-"/>
            </a:pPr>
            <a:r>
              <a:rPr lang="en-CA" sz="1800" dirty="0"/>
              <a:t>Human Genome Project -&gt; Sanger sequencing small portions of a genome integrated into yeast/bacterial artificial chromosomes (YACS/BACS)</a:t>
            </a:r>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2050" name="Picture 2" descr="Separation of lengths of DNA with labeled terminal nucleotides through a capillary">
            <a:extLst>
              <a:ext uri="{FF2B5EF4-FFF2-40B4-BE49-F238E27FC236}">
                <a16:creationId xmlns:a16="http://schemas.microsoft.com/office/drawing/2014/main" id="{EAC7B0FD-9085-43D3-B5F5-511AEB157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9608" y="1805371"/>
            <a:ext cx="3389041" cy="37675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UB Photography Dark Rooms">
            <a:extLst>
              <a:ext uri="{FF2B5EF4-FFF2-40B4-BE49-F238E27FC236}">
                <a16:creationId xmlns:a16="http://schemas.microsoft.com/office/drawing/2014/main" id="{BA877F35-1FED-45FC-8CBA-09DCE5B85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8142" y="2823484"/>
            <a:ext cx="3418478" cy="22789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AE11B5-7031-48D7-B6B5-FCB77A71D8FA}"/>
              </a:ext>
            </a:extLst>
          </p:cNvPr>
          <p:cNvPicPr>
            <a:picLocks noChangeAspect="1"/>
          </p:cNvPicPr>
          <p:nvPr/>
        </p:nvPicPr>
        <p:blipFill rotWithShape="1">
          <a:blip r:embed="rId6"/>
          <a:srcRect t="24191" b="-1"/>
          <a:stretch/>
        </p:blipFill>
        <p:spPr>
          <a:xfrm rot="10800000">
            <a:off x="552217" y="1983199"/>
            <a:ext cx="1819275" cy="281614"/>
          </a:xfrm>
          <a:prstGeom prst="rect">
            <a:avLst/>
          </a:prstGeom>
        </p:spPr>
      </p:pic>
      <p:sp>
        <p:nvSpPr>
          <p:cNvPr id="6" name="TextBox 5">
            <a:extLst>
              <a:ext uri="{FF2B5EF4-FFF2-40B4-BE49-F238E27FC236}">
                <a16:creationId xmlns:a16="http://schemas.microsoft.com/office/drawing/2014/main" id="{4D137724-12E4-46FC-9858-25B2E5F64500}"/>
              </a:ext>
            </a:extLst>
          </p:cNvPr>
          <p:cNvSpPr txBox="1"/>
          <p:nvPr/>
        </p:nvSpPr>
        <p:spPr>
          <a:xfrm>
            <a:off x="420607" y="2105518"/>
            <a:ext cx="263214" cy="215444"/>
          </a:xfrm>
          <a:prstGeom prst="rect">
            <a:avLst/>
          </a:prstGeom>
          <a:noFill/>
        </p:spPr>
        <p:txBody>
          <a:bodyPr wrap="none" rtlCol="0">
            <a:spAutoFit/>
          </a:bodyPr>
          <a:lstStyle/>
          <a:p>
            <a:r>
              <a:rPr lang="en-CA" sz="800" b="1" dirty="0"/>
              <a:t>5’</a:t>
            </a:r>
          </a:p>
        </p:txBody>
      </p:sp>
      <p:sp>
        <p:nvSpPr>
          <p:cNvPr id="11" name="TextBox 10">
            <a:extLst>
              <a:ext uri="{FF2B5EF4-FFF2-40B4-BE49-F238E27FC236}">
                <a16:creationId xmlns:a16="http://schemas.microsoft.com/office/drawing/2014/main" id="{523B8322-BE23-416D-B7C6-AC8CD87C3956}"/>
              </a:ext>
            </a:extLst>
          </p:cNvPr>
          <p:cNvSpPr txBox="1"/>
          <p:nvPr/>
        </p:nvSpPr>
        <p:spPr>
          <a:xfrm>
            <a:off x="402849" y="1938259"/>
            <a:ext cx="263214" cy="215444"/>
          </a:xfrm>
          <a:prstGeom prst="rect">
            <a:avLst/>
          </a:prstGeom>
          <a:noFill/>
        </p:spPr>
        <p:txBody>
          <a:bodyPr wrap="none" rtlCol="0">
            <a:spAutoFit/>
          </a:bodyPr>
          <a:lstStyle/>
          <a:p>
            <a:r>
              <a:rPr lang="en-CA" sz="800" b="1" dirty="0"/>
              <a:t>5’</a:t>
            </a:r>
          </a:p>
        </p:txBody>
      </p:sp>
      <p:sp>
        <p:nvSpPr>
          <p:cNvPr id="13" name="TextBox 12">
            <a:extLst>
              <a:ext uri="{FF2B5EF4-FFF2-40B4-BE49-F238E27FC236}">
                <a16:creationId xmlns:a16="http://schemas.microsoft.com/office/drawing/2014/main" id="{AB3C4AAA-18FE-4ABA-A247-B500500AAC30}"/>
              </a:ext>
            </a:extLst>
          </p:cNvPr>
          <p:cNvSpPr txBox="1"/>
          <p:nvPr/>
        </p:nvSpPr>
        <p:spPr>
          <a:xfrm>
            <a:off x="2383560" y="2211646"/>
            <a:ext cx="263214" cy="215444"/>
          </a:xfrm>
          <a:prstGeom prst="rect">
            <a:avLst/>
          </a:prstGeom>
          <a:noFill/>
        </p:spPr>
        <p:txBody>
          <a:bodyPr wrap="none" rtlCol="0">
            <a:spAutoFit/>
          </a:bodyPr>
          <a:lstStyle/>
          <a:p>
            <a:r>
              <a:rPr lang="en-CA" sz="800" b="1" dirty="0"/>
              <a:t>5’</a:t>
            </a:r>
          </a:p>
        </p:txBody>
      </p:sp>
      <p:sp>
        <p:nvSpPr>
          <p:cNvPr id="14" name="TextBox 13">
            <a:extLst>
              <a:ext uri="{FF2B5EF4-FFF2-40B4-BE49-F238E27FC236}">
                <a16:creationId xmlns:a16="http://schemas.microsoft.com/office/drawing/2014/main" id="{4A4A1EC6-4601-4910-A42B-54D9E6E2A192}"/>
              </a:ext>
            </a:extLst>
          </p:cNvPr>
          <p:cNvSpPr txBox="1"/>
          <p:nvPr/>
        </p:nvSpPr>
        <p:spPr>
          <a:xfrm>
            <a:off x="2073244" y="2466526"/>
            <a:ext cx="263214" cy="215444"/>
          </a:xfrm>
          <a:prstGeom prst="rect">
            <a:avLst/>
          </a:prstGeom>
          <a:noFill/>
        </p:spPr>
        <p:txBody>
          <a:bodyPr wrap="none" rtlCol="0">
            <a:spAutoFit/>
          </a:bodyPr>
          <a:lstStyle/>
          <a:p>
            <a:r>
              <a:rPr lang="en-CA" sz="800" b="1" dirty="0"/>
              <a:t>5’</a:t>
            </a:r>
          </a:p>
        </p:txBody>
      </p:sp>
      <p:sp>
        <p:nvSpPr>
          <p:cNvPr id="15" name="TextBox 14">
            <a:extLst>
              <a:ext uri="{FF2B5EF4-FFF2-40B4-BE49-F238E27FC236}">
                <a16:creationId xmlns:a16="http://schemas.microsoft.com/office/drawing/2014/main" id="{0959B210-DDB2-44B6-AABF-D53EBAEED5B6}"/>
              </a:ext>
            </a:extLst>
          </p:cNvPr>
          <p:cNvSpPr txBox="1"/>
          <p:nvPr/>
        </p:nvSpPr>
        <p:spPr>
          <a:xfrm>
            <a:off x="987910" y="1938259"/>
            <a:ext cx="263214" cy="215444"/>
          </a:xfrm>
          <a:prstGeom prst="rect">
            <a:avLst/>
          </a:prstGeom>
          <a:noFill/>
        </p:spPr>
        <p:txBody>
          <a:bodyPr wrap="square" rtlCol="0">
            <a:spAutoFit/>
          </a:bodyPr>
          <a:lstStyle/>
          <a:p>
            <a:r>
              <a:rPr lang="en-CA" sz="800" b="1" dirty="0"/>
              <a:t>3’</a:t>
            </a:r>
          </a:p>
        </p:txBody>
      </p:sp>
      <p:sp>
        <p:nvSpPr>
          <p:cNvPr id="16" name="TextBox 15">
            <a:extLst>
              <a:ext uri="{FF2B5EF4-FFF2-40B4-BE49-F238E27FC236}">
                <a16:creationId xmlns:a16="http://schemas.microsoft.com/office/drawing/2014/main" id="{43360574-C199-46BC-8125-D4560D7FA1F2}"/>
              </a:ext>
            </a:extLst>
          </p:cNvPr>
          <p:cNvSpPr txBox="1"/>
          <p:nvPr/>
        </p:nvSpPr>
        <p:spPr>
          <a:xfrm>
            <a:off x="2143791" y="2087963"/>
            <a:ext cx="263214" cy="215444"/>
          </a:xfrm>
          <a:prstGeom prst="rect">
            <a:avLst/>
          </a:prstGeom>
          <a:noFill/>
        </p:spPr>
        <p:txBody>
          <a:bodyPr wrap="square" rtlCol="0">
            <a:spAutoFit/>
          </a:bodyPr>
          <a:lstStyle/>
          <a:p>
            <a:r>
              <a:rPr lang="en-CA" sz="800" b="1" dirty="0"/>
              <a:t>3’</a:t>
            </a:r>
          </a:p>
        </p:txBody>
      </p:sp>
      <p:sp>
        <p:nvSpPr>
          <p:cNvPr id="17" name="TextBox 16">
            <a:extLst>
              <a:ext uri="{FF2B5EF4-FFF2-40B4-BE49-F238E27FC236}">
                <a16:creationId xmlns:a16="http://schemas.microsoft.com/office/drawing/2014/main" id="{20FAC18F-05C7-4596-BB9F-FE08FFA46FCC}"/>
              </a:ext>
            </a:extLst>
          </p:cNvPr>
          <p:cNvSpPr txBox="1"/>
          <p:nvPr/>
        </p:nvSpPr>
        <p:spPr>
          <a:xfrm>
            <a:off x="413956" y="2229636"/>
            <a:ext cx="263214" cy="215444"/>
          </a:xfrm>
          <a:prstGeom prst="rect">
            <a:avLst/>
          </a:prstGeom>
          <a:noFill/>
        </p:spPr>
        <p:txBody>
          <a:bodyPr wrap="square" rtlCol="0">
            <a:spAutoFit/>
          </a:bodyPr>
          <a:lstStyle/>
          <a:p>
            <a:r>
              <a:rPr lang="en-CA" sz="800" b="1" dirty="0"/>
              <a:t>3’</a:t>
            </a:r>
          </a:p>
        </p:txBody>
      </p:sp>
      <p:sp>
        <p:nvSpPr>
          <p:cNvPr id="18" name="TextBox 17">
            <a:extLst>
              <a:ext uri="{FF2B5EF4-FFF2-40B4-BE49-F238E27FC236}">
                <a16:creationId xmlns:a16="http://schemas.microsoft.com/office/drawing/2014/main" id="{8CDB11D7-0BCC-4BB2-9AC8-D2ABF14F6862}"/>
              </a:ext>
            </a:extLst>
          </p:cNvPr>
          <p:cNvSpPr txBox="1"/>
          <p:nvPr/>
        </p:nvSpPr>
        <p:spPr>
          <a:xfrm>
            <a:off x="1580890" y="2391732"/>
            <a:ext cx="263214" cy="215444"/>
          </a:xfrm>
          <a:prstGeom prst="rect">
            <a:avLst/>
          </a:prstGeom>
          <a:noFill/>
        </p:spPr>
        <p:txBody>
          <a:bodyPr wrap="square" rtlCol="0">
            <a:spAutoFit/>
          </a:bodyPr>
          <a:lstStyle/>
          <a:p>
            <a:r>
              <a:rPr lang="en-CA" sz="800" b="1" dirty="0"/>
              <a:t>3’</a:t>
            </a:r>
          </a:p>
        </p:txBody>
      </p:sp>
      <p:sp>
        <p:nvSpPr>
          <p:cNvPr id="19" name="TextBox 18">
            <a:extLst>
              <a:ext uri="{FF2B5EF4-FFF2-40B4-BE49-F238E27FC236}">
                <a16:creationId xmlns:a16="http://schemas.microsoft.com/office/drawing/2014/main" id="{F1B01073-8720-477F-9A8E-D87E2C688FE4}"/>
              </a:ext>
            </a:extLst>
          </p:cNvPr>
          <p:cNvSpPr txBox="1"/>
          <p:nvPr/>
        </p:nvSpPr>
        <p:spPr>
          <a:xfrm>
            <a:off x="4621222" y="5044604"/>
            <a:ext cx="263214" cy="215444"/>
          </a:xfrm>
          <a:prstGeom prst="rect">
            <a:avLst/>
          </a:prstGeom>
          <a:noFill/>
        </p:spPr>
        <p:txBody>
          <a:bodyPr wrap="none" rtlCol="0">
            <a:spAutoFit/>
          </a:bodyPr>
          <a:lstStyle/>
          <a:p>
            <a:r>
              <a:rPr lang="en-CA" sz="800" b="1" dirty="0"/>
              <a:t>5’</a:t>
            </a:r>
          </a:p>
        </p:txBody>
      </p:sp>
      <p:sp>
        <p:nvSpPr>
          <p:cNvPr id="20" name="TextBox 19">
            <a:extLst>
              <a:ext uri="{FF2B5EF4-FFF2-40B4-BE49-F238E27FC236}">
                <a16:creationId xmlns:a16="http://schemas.microsoft.com/office/drawing/2014/main" id="{A5F8B6E6-FF8F-4EA0-AEBE-5BEC80E0F991}"/>
              </a:ext>
            </a:extLst>
          </p:cNvPr>
          <p:cNvSpPr txBox="1"/>
          <p:nvPr/>
        </p:nvSpPr>
        <p:spPr>
          <a:xfrm>
            <a:off x="4628722" y="2995580"/>
            <a:ext cx="263214" cy="215444"/>
          </a:xfrm>
          <a:prstGeom prst="rect">
            <a:avLst/>
          </a:prstGeom>
          <a:noFill/>
        </p:spPr>
        <p:txBody>
          <a:bodyPr wrap="square" rtlCol="0">
            <a:spAutoFit/>
          </a:bodyPr>
          <a:lstStyle/>
          <a:p>
            <a:r>
              <a:rPr lang="en-CA" sz="800" b="1" dirty="0"/>
              <a:t>3’</a:t>
            </a:r>
          </a:p>
        </p:txBody>
      </p:sp>
    </p:spTree>
    <p:extLst>
      <p:ext uri="{BB962C8B-B14F-4D97-AF65-F5344CB8AC3E}">
        <p14:creationId xmlns:p14="http://schemas.microsoft.com/office/powerpoint/2010/main" val="4066141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Sanger </a:t>
            </a:r>
            <a:r>
              <a:rPr lang="en-CA" sz="3600" b="1">
                <a:solidFill>
                  <a:schemeClr val="bg1"/>
                </a:solidFill>
              </a:rPr>
              <a:t>early days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Publicly funded Human Genome Project used Sanger sequencing + BAC to BAC approach</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marL="342900" indent="-342900" algn="l">
              <a:buFontTx/>
              <a:buChar char="-"/>
            </a:pPr>
            <a:r>
              <a:rPr lang="en-CA" sz="1800" dirty="0"/>
              <a:t>Top -&gt; Down, took about 10 years, 5 billion dollars, brute force!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1026" name="Picture 2">
            <a:extLst>
              <a:ext uri="{FF2B5EF4-FFF2-40B4-BE49-F238E27FC236}">
                <a16:creationId xmlns:a16="http://schemas.microsoft.com/office/drawing/2014/main" id="{7B3D4B10-C08C-4B9A-8BEB-46F4981FA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082" y="1434371"/>
            <a:ext cx="23812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B7B2CFD-64DC-49AC-83C2-40E06C366C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8104" y="1116340"/>
            <a:ext cx="1335201" cy="16457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88BC7D9-1AEE-4B67-908B-97545DDD8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701" y="1116341"/>
            <a:ext cx="3169820" cy="16457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406B78B-0B9E-4BF3-AD01-D94B15BE78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9391" y="954623"/>
            <a:ext cx="2102870" cy="24743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E9DB2BF-64AB-4739-AAAE-14E155AE9F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7349" y="3929121"/>
            <a:ext cx="1943100" cy="12668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D92952F-E045-49C0-8D90-C1B97F9C80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0238" y="3333954"/>
            <a:ext cx="2381250" cy="2009775"/>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B7FE6B97-87AE-42EF-9FBD-A64665ADF644}"/>
              </a:ext>
            </a:extLst>
          </p:cNvPr>
          <p:cNvSpPr/>
          <p:nvPr/>
        </p:nvSpPr>
        <p:spPr>
          <a:xfrm>
            <a:off x="2787699" y="1837555"/>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2995C796-FB82-49D2-9B4F-D039A5619E42}"/>
              </a:ext>
            </a:extLst>
          </p:cNvPr>
          <p:cNvSpPr/>
          <p:nvPr/>
        </p:nvSpPr>
        <p:spPr>
          <a:xfrm>
            <a:off x="4786296" y="1876870"/>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FD53AAF0-75C7-4361-9B08-EDC677A3D525}"/>
              </a:ext>
            </a:extLst>
          </p:cNvPr>
          <p:cNvSpPr/>
          <p:nvPr/>
        </p:nvSpPr>
        <p:spPr>
          <a:xfrm>
            <a:off x="8641793" y="1917793"/>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Arrow: Right 16">
            <a:extLst>
              <a:ext uri="{FF2B5EF4-FFF2-40B4-BE49-F238E27FC236}">
                <a16:creationId xmlns:a16="http://schemas.microsoft.com/office/drawing/2014/main" id="{B9A41731-7BDA-4DF8-83F2-DDA34CF7236B}"/>
              </a:ext>
            </a:extLst>
          </p:cNvPr>
          <p:cNvSpPr/>
          <p:nvPr/>
        </p:nvSpPr>
        <p:spPr>
          <a:xfrm rot="5400000">
            <a:off x="9950301" y="3643693"/>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Right 17">
            <a:extLst>
              <a:ext uri="{FF2B5EF4-FFF2-40B4-BE49-F238E27FC236}">
                <a16:creationId xmlns:a16="http://schemas.microsoft.com/office/drawing/2014/main" id="{48F1D3B7-392D-42FF-A260-EE2CB8BF0857}"/>
              </a:ext>
            </a:extLst>
          </p:cNvPr>
          <p:cNvSpPr/>
          <p:nvPr/>
        </p:nvSpPr>
        <p:spPr>
          <a:xfrm rot="10800000">
            <a:off x="8722702" y="4246969"/>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38" name="Picture 14" descr="Image">
            <a:extLst>
              <a:ext uri="{FF2B5EF4-FFF2-40B4-BE49-F238E27FC236}">
                <a16:creationId xmlns:a16="http://schemas.microsoft.com/office/drawing/2014/main" id="{E3F0B997-2911-4515-9222-955EBCBEA1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6943" y="3250946"/>
            <a:ext cx="2896910" cy="2172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3964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Sanger </a:t>
            </a:r>
            <a:r>
              <a:rPr lang="en-CA" sz="3600" b="1">
                <a:solidFill>
                  <a:schemeClr val="bg1"/>
                </a:solidFill>
              </a:rPr>
              <a:t>early days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Privately funded by Celera Genomics, whole genome shotgun sequencing!</a:t>
            </a:r>
          </a:p>
          <a:p>
            <a:pPr marL="342900" indent="-342900" algn="l">
              <a:buFontTx/>
              <a:buChar char="-"/>
            </a:pPr>
            <a:r>
              <a:rPr lang="en-CA" sz="1800" dirty="0"/>
              <a:t>Still used Sanger sequencing, sequenced everything THEN figure out order</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Bottom -&gt; Up, took about 3 years, 300 million, hinged on clever computer algorithms for aligning DNA sequences</a:t>
            </a:r>
          </a:p>
          <a:p>
            <a:pPr marL="342900" indent="-342900" algn="l">
              <a:buFontTx/>
              <a:buChar char="-"/>
            </a:pPr>
            <a:r>
              <a:rPr lang="en-CA" sz="1800" dirty="0"/>
              <a:t>Paved the way for modern genome sequencing strategies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3074" name="Picture 2">
            <a:extLst>
              <a:ext uri="{FF2B5EF4-FFF2-40B4-BE49-F238E27FC236}">
                <a16:creationId xmlns:a16="http://schemas.microsoft.com/office/drawing/2014/main" id="{257F374E-3C6A-4B7D-853E-F552150FF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82" y="2267421"/>
            <a:ext cx="238125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2B04827-8733-4BCF-9C6D-2E7BA2A16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443" y="1993238"/>
            <a:ext cx="1113006" cy="263433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DF94727-6568-4E52-BB7F-42B27706C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8436" y="1993239"/>
            <a:ext cx="1876306" cy="263433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0D4785C-A96B-449D-9C24-FA871333A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7028" y="2091207"/>
            <a:ext cx="2857500" cy="243840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9529AFEC-E12C-44FA-A0F9-5D8C1A988625}"/>
              </a:ext>
            </a:extLst>
          </p:cNvPr>
          <p:cNvSpPr/>
          <p:nvPr/>
        </p:nvSpPr>
        <p:spPr>
          <a:xfrm>
            <a:off x="3269328" y="3310407"/>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83CCE77F-F68F-4793-91C1-2EDD6616A66C}"/>
              </a:ext>
            </a:extLst>
          </p:cNvPr>
          <p:cNvSpPr/>
          <p:nvPr/>
        </p:nvSpPr>
        <p:spPr>
          <a:xfrm>
            <a:off x="5078498" y="3310406"/>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Right 23">
            <a:extLst>
              <a:ext uri="{FF2B5EF4-FFF2-40B4-BE49-F238E27FC236}">
                <a16:creationId xmlns:a16="http://schemas.microsoft.com/office/drawing/2014/main" id="{83A7414B-BF78-4212-80D5-04EB13CEC3D3}"/>
              </a:ext>
            </a:extLst>
          </p:cNvPr>
          <p:cNvSpPr/>
          <p:nvPr/>
        </p:nvSpPr>
        <p:spPr>
          <a:xfrm>
            <a:off x="7901347" y="3310406"/>
            <a:ext cx="417414" cy="17978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0267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2nd Gen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Then came the 2</a:t>
            </a:r>
            <a:r>
              <a:rPr lang="en-CA" sz="1800" baseline="30000" dirty="0"/>
              <a:t>nd</a:t>
            </a:r>
            <a:r>
              <a:rPr lang="en-CA" sz="1800" dirty="0"/>
              <a:t> generation sequencing platforms, 454/Roche, Illumina, </a:t>
            </a:r>
            <a:r>
              <a:rPr lang="en-CA" sz="1800" dirty="0" err="1"/>
              <a:t>SOLiD</a:t>
            </a:r>
            <a:r>
              <a:rPr lang="en-CA" sz="1800" dirty="0"/>
              <a:t>, </a:t>
            </a:r>
            <a:r>
              <a:rPr lang="en-CA" sz="1800" dirty="0" err="1"/>
              <a:t>IonTorrent</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Pros and cons to each,  454 had the longest read lengths, ~400 bp(good thing), Illumina and </a:t>
            </a:r>
            <a:r>
              <a:rPr lang="en-CA" sz="1800" dirty="0" err="1"/>
              <a:t>SOLiD</a:t>
            </a:r>
            <a:r>
              <a:rPr lang="en-CA" sz="1800" dirty="0"/>
              <a:t> only did 35 bases per read</a:t>
            </a:r>
          </a:p>
          <a:p>
            <a:pPr marL="342900" indent="-342900" algn="l">
              <a:buFontTx/>
              <a:buChar char="-"/>
            </a:pPr>
            <a:r>
              <a:rPr lang="en-CA" sz="1800" dirty="0"/>
              <a:t>Gradually 454 and </a:t>
            </a:r>
            <a:r>
              <a:rPr lang="en-CA" sz="1800" dirty="0" err="1"/>
              <a:t>SOLiD</a:t>
            </a:r>
            <a:r>
              <a:rPr lang="en-CA" sz="1800" dirty="0"/>
              <a:t> fell out of favor</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5" name="Picture 4">
            <a:extLst>
              <a:ext uri="{FF2B5EF4-FFF2-40B4-BE49-F238E27FC236}">
                <a16:creationId xmlns:a16="http://schemas.microsoft.com/office/drawing/2014/main" id="{48A02C50-E5CE-46FC-A637-7440ED9900BE}"/>
              </a:ext>
            </a:extLst>
          </p:cNvPr>
          <p:cNvPicPr>
            <a:picLocks noChangeAspect="1"/>
          </p:cNvPicPr>
          <p:nvPr/>
        </p:nvPicPr>
        <p:blipFill>
          <a:blip r:embed="rId3"/>
          <a:stretch>
            <a:fillRect/>
          </a:stretch>
        </p:blipFill>
        <p:spPr>
          <a:xfrm>
            <a:off x="58678" y="1793927"/>
            <a:ext cx="2850085" cy="3338617"/>
          </a:xfrm>
          <a:prstGeom prst="rect">
            <a:avLst/>
          </a:prstGeom>
        </p:spPr>
      </p:pic>
      <p:pic>
        <p:nvPicPr>
          <p:cNvPr id="6" name="Picture 5">
            <a:extLst>
              <a:ext uri="{FF2B5EF4-FFF2-40B4-BE49-F238E27FC236}">
                <a16:creationId xmlns:a16="http://schemas.microsoft.com/office/drawing/2014/main" id="{8EFA9CA3-FFD9-4A99-A68F-6B3FC05DC7EA}"/>
              </a:ext>
            </a:extLst>
          </p:cNvPr>
          <p:cNvPicPr>
            <a:picLocks noChangeAspect="1"/>
          </p:cNvPicPr>
          <p:nvPr/>
        </p:nvPicPr>
        <p:blipFill>
          <a:blip r:embed="rId4"/>
          <a:stretch>
            <a:fillRect/>
          </a:stretch>
        </p:blipFill>
        <p:spPr>
          <a:xfrm>
            <a:off x="2730738" y="1793927"/>
            <a:ext cx="2840934" cy="3338617"/>
          </a:xfrm>
          <a:prstGeom prst="rect">
            <a:avLst/>
          </a:prstGeom>
        </p:spPr>
      </p:pic>
      <p:pic>
        <p:nvPicPr>
          <p:cNvPr id="8" name="Picture 7">
            <a:extLst>
              <a:ext uri="{FF2B5EF4-FFF2-40B4-BE49-F238E27FC236}">
                <a16:creationId xmlns:a16="http://schemas.microsoft.com/office/drawing/2014/main" id="{8F197FB8-040D-475F-A733-D334297A2588}"/>
              </a:ext>
            </a:extLst>
          </p:cNvPr>
          <p:cNvPicPr>
            <a:picLocks noChangeAspect="1"/>
          </p:cNvPicPr>
          <p:nvPr/>
        </p:nvPicPr>
        <p:blipFill>
          <a:blip r:embed="rId5"/>
          <a:stretch>
            <a:fillRect/>
          </a:stretch>
        </p:blipFill>
        <p:spPr>
          <a:xfrm>
            <a:off x="5749697" y="1793927"/>
            <a:ext cx="3220984" cy="3338617"/>
          </a:xfrm>
          <a:prstGeom prst="rect">
            <a:avLst/>
          </a:prstGeom>
        </p:spPr>
      </p:pic>
      <p:pic>
        <p:nvPicPr>
          <p:cNvPr id="10" name="Picture 9">
            <a:extLst>
              <a:ext uri="{FF2B5EF4-FFF2-40B4-BE49-F238E27FC236}">
                <a16:creationId xmlns:a16="http://schemas.microsoft.com/office/drawing/2014/main" id="{4ABF77F3-3E6A-4F9D-87E5-31E64EF12EC2}"/>
              </a:ext>
            </a:extLst>
          </p:cNvPr>
          <p:cNvPicPr>
            <a:picLocks noChangeAspect="1"/>
          </p:cNvPicPr>
          <p:nvPr/>
        </p:nvPicPr>
        <p:blipFill>
          <a:blip r:embed="rId6"/>
          <a:stretch>
            <a:fillRect/>
          </a:stretch>
        </p:blipFill>
        <p:spPr>
          <a:xfrm>
            <a:off x="9080295" y="1764450"/>
            <a:ext cx="2797308" cy="1664550"/>
          </a:xfrm>
          <a:prstGeom prst="rect">
            <a:avLst/>
          </a:prstGeom>
        </p:spPr>
      </p:pic>
      <p:pic>
        <p:nvPicPr>
          <p:cNvPr id="11" name="Picture 10">
            <a:extLst>
              <a:ext uri="{FF2B5EF4-FFF2-40B4-BE49-F238E27FC236}">
                <a16:creationId xmlns:a16="http://schemas.microsoft.com/office/drawing/2014/main" id="{F8AC2EC4-8F9A-44AF-931C-CF32BA656DEB}"/>
              </a:ext>
            </a:extLst>
          </p:cNvPr>
          <p:cNvPicPr>
            <a:picLocks noChangeAspect="1"/>
          </p:cNvPicPr>
          <p:nvPr/>
        </p:nvPicPr>
        <p:blipFill>
          <a:blip r:embed="rId7"/>
          <a:stretch>
            <a:fillRect/>
          </a:stretch>
        </p:blipFill>
        <p:spPr>
          <a:xfrm>
            <a:off x="9080295" y="3463235"/>
            <a:ext cx="2812578" cy="1259594"/>
          </a:xfrm>
          <a:prstGeom prst="rect">
            <a:avLst/>
          </a:prstGeom>
        </p:spPr>
      </p:pic>
      <p:sp>
        <p:nvSpPr>
          <p:cNvPr id="12" name="TextBox 11">
            <a:extLst>
              <a:ext uri="{FF2B5EF4-FFF2-40B4-BE49-F238E27FC236}">
                <a16:creationId xmlns:a16="http://schemas.microsoft.com/office/drawing/2014/main" id="{A66EB2A3-4F81-434A-9B3B-CF1A1812834A}"/>
              </a:ext>
            </a:extLst>
          </p:cNvPr>
          <p:cNvSpPr txBox="1"/>
          <p:nvPr/>
        </p:nvSpPr>
        <p:spPr>
          <a:xfrm>
            <a:off x="1215859" y="1496965"/>
            <a:ext cx="535724" cy="369332"/>
          </a:xfrm>
          <a:prstGeom prst="rect">
            <a:avLst/>
          </a:prstGeom>
          <a:noFill/>
        </p:spPr>
        <p:txBody>
          <a:bodyPr wrap="none" rtlCol="0">
            <a:spAutoFit/>
          </a:bodyPr>
          <a:lstStyle/>
          <a:p>
            <a:r>
              <a:rPr lang="en-CA" dirty="0"/>
              <a:t>454</a:t>
            </a:r>
          </a:p>
        </p:txBody>
      </p:sp>
      <p:sp>
        <p:nvSpPr>
          <p:cNvPr id="13" name="TextBox 12">
            <a:extLst>
              <a:ext uri="{FF2B5EF4-FFF2-40B4-BE49-F238E27FC236}">
                <a16:creationId xmlns:a16="http://schemas.microsoft.com/office/drawing/2014/main" id="{4B505F9E-118F-4641-AFA5-C8A0C289EF0B}"/>
              </a:ext>
            </a:extLst>
          </p:cNvPr>
          <p:cNvSpPr txBox="1"/>
          <p:nvPr/>
        </p:nvSpPr>
        <p:spPr>
          <a:xfrm>
            <a:off x="3859389" y="1496965"/>
            <a:ext cx="939681" cy="369332"/>
          </a:xfrm>
          <a:prstGeom prst="rect">
            <a:avLst/>
          </a:prstGeom>
          <a:noFill/>
        </p:spPr>
        <p:txBody>
          <a:bodyPr wrap="none" rtlCol="0">
            <a:spAutoFit/>
          </a:bodyPr>
          <a:lstStyle/>
          <a:p>
            <a:r>
              <a:rPr lang="en-CA" dirty="0"/>
              <a:t>Illumina</a:t>
            </a:r>
          </a:p>
        </p:txBody>
      </p:sp>
      <p:sp>
        <p:nvSpPr>
          <p:cNvPr id="14" name="TextBox 13">
            <a:extLst>
              <a:ext uri="{FF2B5EF4-FFF2-40B4-BE49-F238E27FC236}">
                <a16:creationId xmlns:a16="http://schemas.microsoft.com/office/drawing/2014/main" id="{35901328-A8BD-48CF-A905-AA92312B485F}"/>
              </a:ext>
            </a:extLst>
          </p:cNvPr>
          <p:cNvSpPr txBox="1"/>
          <p:nvPr/>
        </p:nvSpPr>
        <p:spPr>
          <a:xfrm>
            <a:off x="6992139" y="1476215"/>
            <a:ext cx="736099" cy="369332"/>
          </a:xfrm>
          <a:prstGeom prst="rect">
            <a:avLst/>
          </a:prstGeom>
          <a:noFill/>
        </p:spPr>
        <p:txBody>
          <a:bodyPr wrap="none" rtlCol="0">
            <a:spAutoFit/>
          </a:bodyPr>
          <a:lstStyle/>
          <a:p>
            <a:r>
              <a:rPr lang="en-CA" dirty="0" err="1"/>
              <a:t>SOLiD</a:t>
            </a:r>
            <a:endParaRPr lang="en-CA" dirty="0"/>
          </a:p>
        </p:txBody>
      </p:sp>
      <p:sp>
        <p:nvSpPr>
          <p:cNvPr id="15" name="TextBox 14">
            <a:extLst>
              <a:ext uri="{FF2B5EF4-FFF2-40B4-BE49-F238E27FC236}">
                <a16:creationId xmlns:a16="http://schemas.microsoft.com/office/drawing/2014/main" id="{B4E87A13-991D-48D6-A5BB-AD510BE72269}"/>
              </a:ext>
            </a:extLst>
          </p:cNvPr>
          <p:cNvSpPr txBox="1"/>
          <p:nvPr/>
        </p:nvSpPr>
        <p:spPr>
          <a:xfrm>
            <a:off x="10033651" y="1464847"/>
            <a:ext cx="1168910" cy="369332"/>
          </a:xfrm>
          <a:prstGeom prst="rect">
            <a:avLst/>
          </a:prstGeom>
          <a:noFill/>
        </p:spPr>
        <p:txBody>
          <a:bodyPr wrap="none" rtlCol="0">
            <a:spAutoFit/>
          </a:bodyPr>
          <a:lstStyle/>
          <a:p>
            <a:r>
              <a:rPr lang="en-CA" dirty="0" err="1"/>
              <a:t>IonTorrent</a:t>
            </a:r>
            <a:endParaRPr lang="en-CA" dirty="0"/>
          </a:p>
        </p:txBody>
      </p:sp>
    </p:spTree>
    <p:extLst>
      <p:ext uri="{BB962C8B-B14F-4D97-AF65-F5344CB8AC3E}">
        <p14:creationId xmlns:p14="http://schemas.microsoft.com/office/powerpoint/2010/main" val="1756657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3rd Gen</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3</a:t>
            </a:r>
            <a:r>
              <a:rPr lang="en-CA" sz="1800" baseline="30000" dirty="0"/>
              <a:t>rd</a:t>
            </a:r>
            <a:r>
              <a:rPr lang="en-CA" sz="1800" dirty="0"/>
              <a:t> generation? (2012 to present) PacBio, Oxford Nanopore</a:t>
            </a:r>
          </a:p>
          <a:p>
            <a:pPr marL="342900" indent="-342900" algn="l">
              <a:buFontTx/>
              <a:buChar char="-"/>
            </a:pPr>
            <a:r>
              <a:rPr lang="en-CA" sz="1800" dirty="0"/>
              <a:t>Illumina and </a:t>
            </a:r>
            <a:r>
              <a:rPr lang="en-CA" sz="1800" dirty="0" err="1"/>
              <a:t>IonTorrent</a:t>
            </a:r>
            <a:r>
              <a:rPr lang="en-CA" sz="1800" dirty="0"/>
              <a:t>? Same-same, but different…but still same. Refined their technology, now 100-300bp reads possible</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12" name="Picture 11">
            <a:extLst>
              <a:ext uri="{FF2B5EF4-FFF2-40B4-BE49-F238E27FC236}">
                <a16:creationId xmlns:a16="http://schemas.microsoft.com/office/drawing/2014/main" id="{0740CA68-19B8-4C5D-9C0C-69161B469FEC}"/>
              </a:ext>
            </a:extLst>
          </p:cNvPr>
          <p:cNvPicPr>
            <a:picLocks noChangeAspect="1"/>
          </p:cNvPicPr>
          <p:nvPr/>
        </p:nvPicPr>
        <p:blipFill>
          <a:blip r:embed="rId3"/>
          <a:stretch>
            <a:fillRect/>
          </a:stretch>
        </p:blipFill>
        <p:spPr>
          <a:xfrm>
            <a:off x="3459985" y="1810265"/>
            <a:ext cx="1298949" cy="3572111"/>
          </a:xfrm>
          <a:prstGeom prst="rect">
            <a:avLst/>
          </a:prstGeom>
        </p:spPr>
      </p:pic>
      <p:sp>
        <p:nvSpPr>
          <p:cNvPr id="13" name="TextBox 12">
            <a:extLst>
              <a:ext uri="{FF2B5EF4-FFF2-40B4-BE49-F238E27FC236}">
                <a16:creationId xmlns:a16="http://schemas.microsoft.com/office/drawing/2014/main" id="{B2E0E103-EB10-4EA3-ACEF-828F94F8C290}"/>
              </a:ext>
            </a:extLst>
          </p:cNvPr>
          <p:cNvSpPr txBox="1"/>
          <p:nvPr/>
        </p:nvSpPr>
        <p:spPr>
          <a:xfrm>
            <a:off x="2463114" y="5565338"/>
            <a:ext cx="3135795" cy="923330"/>
          </a:xfrm>
          <a:prstGeom prst="rect">
            <a:avLst/>
          </a:prstGeom>
          <a:noFill/>
        </p:spPr>
        <p:txBody>
          <a:bodyPr wrap="none" rtlCol="0">
            <a:spAutoFit/>
          </a:bodyPr>
          <a:lstStyle/>
          <a:p>
            <a:pPr algn="ctr"/>
            <a:r>
              <a:rPr lang="en-US" b="1" u="sng" dirty="0"/>
              <a:t>PacBio SMRT Sequencing</a:t>
            </a:r>
          </a:p>
          <a:p>
            <a:pPr marL="285750" indent="-285750">
              <a:buFontTx/>
              <a:buChar char="-"/>
            </a:pPr>
            <a:r>
              <a:rPr lang="en-US" dirty="0"/>
              <a:t>LONG (&gt;20kb) average reads</a:t>
            </a:r>
          </a:p>
          <a:p>
            <a:pPr marL="285750" indent="-285750">
              <a:buFontTx/>
              <a:buChar char="-"/>
            </a:pPr>
            <a:r>
              <a:rPr lang="en-US" dirty="0"/>
              <a:t>Lower accuracy</a:t>
            </a:r>
          </a:p>
        </p:txBody>
      </p:sp>
      <p:pic>
        <p:nvPicPr>
          <p:cNvPr id="4098" name="Picture 2">
            <a:extLst>
              <a:ext uri="{FF2B5EF4-FFF2-40B4-BE49-F238E27FC236}">
                <a16:creationId xmlns:a16="http://schemas.microsoft.com/office/drawing/2014/main" id="{2A8F97BE-2DD0-43F2-9CAF-87ABD222BB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88" r="15924"/>
          <a:stretch/>
        </p:blipFill>
        <p:spPr bwMode="auto">
          <a:xfrm>
            <a:off x="6397238" y="1656968"/>
            <a:ext cx="3863174" cy="31315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41BD5C-02A3-46A1-97F6-1EB0EA97EC1F}"/>
              </a:ext>
            </a:extLst>
          </p:cNvPr>
          <p:cNvSpPr txBox="1"/>
          <p:nvPr/>
        </p:nvSpPr>
        <p:spPr>
          <a:xfrm>
            <a:off x="6642403" y="5478252"/>
            <a:ext cx="3135795" cy="1200329"/>
          </a:xfrm>
          <a:prstGeom prst="rect">
            <a:avLst/>
          </a:prstGeom>
          <a:noFill/>
        </p:spPr>
        <p:txBody>
          <a:bodyPr wrap="none" rtlCol="0">
            <a:spAutoFit/>
          </a:bodyPr>
          <a:lstStyle/>
          <a:p>
            <a:pPr algn="ctr"/>
            <a:r>
              <a:rPr lang="en-US" b="1" u="sng" dirty="0"/>
              <a:t>Oxford Nanopore</a:t>
            </a:r>
          </a:p>
          <a:p>
            <a:pPr marL="285750" indent="-285750">
              <a:buFontTx/>
              <a:buChar char="-"/>
            </a:pPr>
            <a:r>
              <a:rPr lang="en-US" dirty="0"/>
              <a:t>LONG (&gt;20kb) average reads</a:t>
            </a:r>
          </a:p>
          <a:p>
            <a:pPr marL="285750" indent="-285750">
              <a:buFontTx/>
              <a:buChar char="-"/>
            </a:pPr>
            <a:r>
              <a:rPr lang="en-US" dirty="0"/>
              <a:t>Lower accuracy</a:t>
            </a:r>
          </a:p>
          <a:p>
            <a:pPr marL="285750" indent="-285750">
              <a:buFontTx/>
              <a:buChar char="-"/>
            </a:pPr>
            <a:r>
              <a:rPr lang="en-US" dirty="0"/>
              <a:t>Very inexpensive</a:t>
            </a:r>
          </a:p>
        </p:txBody>
      </p:sp>
    </p:spTree>
    <p:extLst>
      <p:ext uri="{BB962C8B-B14F-4D97-AF65-F5344CB8AC3E}">
        <p14:creationId xmlns:p14="http://schemas.microsoft.com/office/powerpoint/2010/main" val="1084107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Epigenetics – Chromatin state (histone modifications) and DNA methylation state</a:t>
            </a:r>
          </a:p>
          <a:p>
            <a:pPr marL="342900" indent="-342900" algn="l">
              <a:buFontTx/>
              <a:buChar char="-"/>
            </a:pPr>
            <a:r>
              <a:rPr lang="en-CA" sz="2000" dirty="0"/>
              <a:t>Epigenomics – Epigenetic state of a cell</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r>
              <a:rPr lang="en-CA" sz="2000" dirty="0"/>
              <a:t>Epigenetic changes effect chromatin structure -&gt; DNA accessibility -&gt; gene expression</a:t>
            </a:r>
          </a:p>
          <a:p>
            <a:pPr marL="342900" indent="-342900" algn="l">
              <a:buFontTx/>
              <a:buChar char="-"/>
            </a:pPr>
            <a:r>
              <a:rPr lang="en-CA" sz="2000" dirty="0"/>
              <a:t>Same DNA in all cells give rise to all cell types in an organism</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14</a:t>
            </a:r>
          </a:p>
        </p:txBody>
      </p:sp>
      <p:pic>
        <p:nvPicPr>
          <p:cNvPr id="5" name="Picture 4">
            <a:extLst>
              <a:ext uri="{FF2B5EF4-FFF2-40B4-BE49-F238E27FC236}">
                <a16:creationId xmlns:a16="http://schemas.microsoft.com/office/drawing/2014/main" id="{672F1074-E331-4BA2-8E51-F6FA4997FA12}"/>
              </a:ext>
            </a:extLst>
          </p:cNvPr>
          <p:cNvPicPr>
            <a:picLocks noChangeAspect="1"/>
          </p:cNvPicPr>
          <p:nvPr/>
        </p:nvPicPr>
        <p:blipFill>
          <a:blip r:embed="rId3"/>
          <a:stretch>
            <a:fillRect/>
          </a:stretch>
        </p:blipFill>
        <p:spPr>
          <a:xfrm>
            <a:off x="3041272" y="1511073"/>
            <a:ext cx="6109456" cy="4197581"/>
          </a:xfrm>
          <a:prstGeom prst="rect">
            <a:avLst/>
          </a:prstGeom>
        </p:spPr>
      </p:pic>
    </p:spTree>
    <p:extLst>
      <p:ext uri="{BB962C8B-B14F-4D97-AF65-F5344CB8AC3E}">
        <p14:creationId xmlns:p14="http://schemas.microsoft.com/office/powerpoint/2010/main" val="3692753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2nd Gen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Then came the 2</a:t>
            </a:r>
            <a:r>
              <a:rPr lang="en-CA" sz="1800" baseline="30000" dirty="0"/>
              <a:t>nd</a:t>
            </a:r>
            <a:r>
              <a:rPr lang="en-CA" sz="1800" dirty="0"/>
              <a:t> generation sequencing platforms, 454/Roche, Illumina, </a:t>
            </a:r>
            <a:r>
              <a:rPr lang="en-CA" sz="1800" dirty="0" err="1"/>
              <a:t>SOLiD</a:t>
            </a:r>
            <a:r>
              <a:rPr lang="en-CA" sz="1800" dirty="0"/>
              <a:t>, </a:t>
            </a:r>
            <a:r>
              <a:rPr lang="en-CA" sz="1800" dirty="0" err="1"/>
              <a:t>IonTorrent</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Pros and cons to each,  454 had the longest read lengths, ~400 bp(good thing), Illumina and </a:t>
            </a:r>
            <a:r>
              <a:rPr lang="en-CA" sz="1800" dirty="0" err="1"/>
              <a:t>SOLiD</a:t>
            </a:r>
            <a:r>
              <a:rPr lang="en-CA" sz="1800" dirty="0"/>
              <a:t> only did 35 bases per read</a:t>
            </a:r>
          </a:p>
          <a:p>
            <a:pPr marL="342900" indent="-342900" algn="l">
              <a:buFontTx/>
              <a:buChar char="-"/>
            </a:pPr>
            <a:r>
              <a:rPr lang="en-CA" sz="1800" dirty="0"/>
              <a:t>Gradually 454 and </a:t>
            </a:r>
            <a:r>
              <a:rPr lang="en-CA" sz="1800" dirty="0" err="1"/>
              <a:t>SOLiD</a:t>
            </a:r>
            <a:r>
              <a:rPr lang="en-CA" sz="1800" dirty="0"/>
              <a:t> fell out of favor</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5" name="Picture 4">
            <a:extLst>
              <a:ext uri="{FF2B5EF4-FFF2-40B4-BE49-F238E27FC236}">
                <a16:creationId xmlns:a16="http://schemas.microsoft.com/office/drawing/2014/main" id="{48A02C50-E5CE-46FC-A637-7440ED9900BE}"/>
              </a:ext>
            </a:extLst>
          </p:cNvPr>
          <p:cNvPicPr>
            <a:picLocks noChangeAspect="1"/>
          </p:cNvPicPr>
          <p:nvPr/>
        </p:nvPicPr>
        <p:blipFill>
          <a:blip r:embed="rId3"/>
          <a:stretch>
            <a:fillRect/>
          </a:stretch>
        </p:blipFill>
        <p:spPr>
          <a:xfrm>
            <a:off x="58678" y="1793927"/>
            <a:ext cx="2850085" cy="3338617"/>
          </a:xfrm>
          <a:prstGeom prst="rect">
            <a:avLst/>
          </a:prstGeom>
        </p:spPr>
      </p:pic>
      <p:pic>
        <p:nvPicPr>
          <p:cNvPr id="6" name="Picture 5">
            <a:extLst>
              <a:ext uri="{FF2B5EF4-FFF2-40B4-BE49-F238E27FC236}">
                <a16:creationId xmlns:a16="http://schemas.microsoft.com/office/drawing/2014/main" id="{8EFA9CA3-FFD9-4A99-A68F-6B3FC05DC7EA}"/>
              </a:ext>
            </a:extLst>
          </p:cNvPr>
          <p:cNvPicPr>
            <a:picLocks noChangeAspect="1"/>
          </p:cNvPicPr>
          <p:nvPr/>
        </p:nvPicPr>
        <p:blipFill>
          <a:blip r:embed="rId4"/>
          <a:stretch>
            <a:fillRect/>
          </a:stretch>
        </p:blipFill>
        <p:spPr>
          <a:xfrm>
            <a:off x="2908763" y="1793927"/>
            <a:ext cx="2840934" cy="3338617"/>
          </a:xfrm>
          <a:prstGeom prst="rect">
            <a:avLst/>
          </a:prstGeom>
        </p:spPr>
      </p:pic>
      <p:pic>
        <p:nvPicPr>
          <p:cNvPr id="8" name="Picture 7">
            <a:extLst>
              <a:ext uri="{FF2B5EF4-FFF2-40B4-BE49-F238E27FC236}">
                <a16:creationId xmlns:a16="http://schemas.microsoft.com/office/drawing/2014/main" id="{8F197FB8-040D-475F-A733-D334297A2588}"/>
              </a:ext>
            </a:extLst>
          </p:cNvPr>
          <p:cNvPicPr>
            <a:picLocks noChangeAspect="1"/>
          </p:cNvPicPr>
          <p:nvPr/>
        </p:nvPicPr>
        <p:blipFill>
          <a:blip r:embed="rId5"/>
          <a:stretch>
            <a:fillRect/>
          </a:stretch>
        </p:blipFill>
        <p:spPr>
          <a:xfrm>
            <a:off x="5749697" y="1793927"/>
            <a:ext cx="3220984" cy="3338617"/>
          </a:xfrm>
          <a:prstGeom prst="rect">
            <a:avLst/>
          </a:prstGeom>
        </p:spPr>
      </p:pic>
      <p:pic>
        <p:nvPicPr>
          <p:cNvPr id="10" name="Picture 9">
            <a:extLst>
              <a:ext uri="{FF2B5EF4-FFF2-40B4-BE49-F238E27FC236}">
                <a16:creationId xmlns:a16="http://schemas.microsoft.com/office/drawing/2014/main" id="{4ABF77F3-3E6A-4F9D-87E5-31E64EF12EC2}"/>
              </a:ext>
            </a:extLst>
          </p:cNvPr>
          <p:cNvPicPr>
            <a:picLocks noChangeAspect="1"/>
          </p:cNvPicPr>
          <p:nvPr/>
        </p:nvPicPr>
        <p:blipFill>
          <a:blip r:embed="rId6"/>
          <a:stretch>
            <a:fillRect/>
          </a:stretch>
        </p:blipFill>
        <p:spPr>
          <a:xfrm>
            <a:off x="9080295" y="1764450"/>
            <a:ext cx="2797308" cy="1664550"/>
          </a:xfrm>
          <a:prstGeom prst="rect">
            <a:avLst/>
          </a:prstGeom>
        </p:spPr>
      </p:pic>
      <p:pic>
        <p:nvPicPr>
          <p:cNvPr id="11" name="Picture 10">
            <a:extLst>
              <a:ext uri="{FF2B5EF4-FFF2-40B4-BE49-F238E27FC236}">
                <a16:creationId xmlns:a16="http://schemas.microsoft.com/office/drawing/2014/main" id="{F8AC2EC4-8F9A-44AF-931C-CF32BA656DEB}"/>
              </a:ext>
            </a:extLst>
          </p:cNvPr>
          <p:cNvPicPr>
            <a:picLocks noChangeAspect="1"/>
          </p:cNvPicPr>
          <p:nvPr/>
        </p:nvPicPr>
        <p:blipFill>
          <a:blip r:embed="rId7"/>
          <a:stretch>
            <a:fillRect/>
          </a:stretch>
        </p:blipFill>
        <p:spPr>
          <a:xfrm>
            <a:off x="9080295" y="3463235"/>
            <a:ext cx="2812578" cy="1259594"/>
          </a:xfrm>
          <a:prstGeom prst="rect">
            <a:avLst/>
          </a:prstGeom>
        </p:spPr>
      </p:pic>
      <p:sp>
        <p:nvSpPr>
          <p:cNvPr id="12" name="TextBox 11">
            <a:extLst>
              <a:ext uri="{FF2B5EF4-FFF2-40B4-BE49-F238E27FC236}">
                <a16:creationId xmlns:a16="http://schemas.microsoft.com/office/drawing/2014/main" id="{A66EB2A3-4F81-434A-9B3B-CF1A1812834A}"/>
              </a:ext>
            </a:extLst>
          </p:cNvPr>
          <p:cNvSpPr txBox="1"/>
          <p:nvPr/>
        </p:nvSpPr>
        <p:spPr>
          <a:xfrm>
            <a:off x="1215859" y="1496965"/>
            <a:ext cx="535724" cy="369332"/>
          </a:xfrm>
          <a:prstGeom prst="rect">
            <a:avLst/>
          </a:prstGeom>
          <a:noFill/>
        </p:spPr>
        <p:txBody>
          <a:bodyPr wrap="none" rtlCol="0">
            <a:spAutoFit/>
          </a:bodyPr>
          <a:lstStyle/>
          <a:p>
            <a:r>
              <a:rPr lang="en-CA" dirty="0"/>
              <a:t>454</a:t>
            </a:r>
          </a:p>
        </p:txBody>
      </p:sp>
      <p:sp>
        <p:nvSpPr>
          <p:cNvPr id="13" name="TextBox 12">
            <a:extLst>
              <a:ext uri="{FF2B5EF4-FFF2-40B4-BE49-F238E27FC236}">
                <a16:creationId xmlns:a16="http://schemas.microsoft.com/office/drawing/2014/main" id="{4B505F9E-118F-4641-AFA5-C8A0C289EF0B}"/>
              </a:ext>
            </a:extLst>
          </p:cNvPr>
          <p:cNvSpPr txBox="1"/>
          <p:nvPr/>
        </p:nvSpPr>
        <p:spPr>
          <a:xfrm>
            <a:off x="3859389" y="1496965"/>
            <a:ext cx="939681" cy="369332"/>
          </a:xfrm>
          <a:prstGeom prst="rect">
            <a:avLst/>
          </a:prstGeom>
          <a:noFill/>
        </p:spPr>
        <p:txBody>
          <a:bodyPr wrap="none" rtlCol="0">
            <a:spAutoFit/>
          </a:bodyPr>
          <a:lstStyle/>
          <a:p>
            <a:r>
              <a:rPr lang="en-CA" dirty="0"/>
              <a:t>Illumina</a:t>
            </a:r>
          </a:p>
        </p:txBody>
      </p:sp>
      <p:sp>
        <p:nvSpPr>
          <p:cNvPr id="14" name="TextBox 13">
            <a:extLst>
              <a:ext uri="{FF2B5EF4-FFF2-40B4-BE49-F238E27FC236}">
                <a16:creationId xmlns:a16="http://schemas.microsoft.com/office/drawing/2014/main" id="{35901328-A8BD-48CF-A905-AA92312B485F}"/>
              </a:ext>
            </a:extLst>
          </p:cNvPr>
          <p:cNvSpPr txBox="1"/>
          <p:nvPr/>
        </p:nvSpPr>
        <p:spPr>
          <a:xfrm>
            <a:off x="6992139" y="1476215"/>
            <a:ext cx="736099" cy="369332"/>
          </a:xfrm>
          <a:prstGeom prst="rect">
            <a:avLst/>
          </a:prstGeom>
          <a:noFill/>
        </p:spPr>
        <p:txBody>
          <a:bodyPr wrap="none" rtlCol="0">
            <a:spAutoFit/>
          </a:bodyPr>
          <a:lstStyle/>
          <a:p>
            <a:r>
              <a:rPr lang="en-CA" dirty="0" err="1"/>
              <a:t>SOLiD</a:t>
            </a:r>
            <a:endParaRPr lang="en-CA" dirty="0"/>
          </a:p>
        </p:txBody>
      </p:sp>
      <p:sp>
        <p:nvSpPr>
          <p:cNvPr id="15" name="TextBox 14">
            <a:extLst>
              <a:ext uri="{FF2B5EF4-FFF2-40B4-BE49-F238E27FC236}">
                <a16:creationId xmlns:a16="http://schemas.microsoft.com/office/drawing/2014/main" id="{B4E87A13-991D-48D6-A5BB-AD510BE72269}"/>
              </a:ext>
            </a:extLst>
          </p:cNvPr>
          <p:cNvSpPr txBox="1"/>
          <p:nvPr/>
        </p:nvSpPr>
        <p:spPr>
          <a:xfrm>
            <a:off x="10033651" y="1464847"/>
            <a:ext cx="1168910" cy="369332"/>
          </a:xfrm>
          <a:prstGeom prst="rect">
            <a:avLst/>
          </a:prstGeom>
          <a:noFill/>
        </p:spPr>
        <p:txBody>
          <a:bodyPr wrap="none" rtlCol="0">
            <a:spAutoFit/>
          </a:bodyPr>
          <a:lstStyle/>
          <a:p>
            <a:r>
              <a:rPr lang="en-CA" dirty="0" err="1"/>
              <a:t>IonTorrent</a:t>
            </a:r>
            <a:endParaRPr lang="en-CA" dirty="0"/>
          </a:p>
        </p:txBody>
      </p:sp>
    </p:spTree>
    <p:extLst>
      <p:ext uri="{BB962C8B-B14F-4D97-AF65-F5344CB8AC3E}">
        <p14:creationId xmlns:p14="http://schemas.microsoft.com/office/powerpoint/2010/main" val="10146243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3rd Gen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3</a:t>
            </a:r>
            <a:r>
              <a:rPr lang="en-CA" sz="1800" baseline="30000" dirty="0"/>
              <a:t>rd</a:t>
            </a:r>
            <a:r>
              <a:rPr lang="en-CA" sz="1800" dirty="0"/>
              <a:t> generation? (2012 to present) PacBio, Oxford Nanopore</a:t>
            </a:r>
          </a:p>
          <a:p>
            <a:pPr marL="342900" indent="-342900" algn="l">
              <a:buFontTx/>
              <a:buChar char="-"/>
            </a:pPr>
            <a:r>
              <a:rPr lang="en-CA" sz="1800" dirty="0"/>
              <a:t>Illumina and </a:t>
            </a:r>
            <a:r>
              <a:rPr lang="en-CA" sz="1800" dirty="0" err="1"/>
              <a:t>IonTorrent</a:t>
            </a:r>
            <a:r>
              <a:rPr lang="en-CA" sz="1800" dirty="0"/>
              <a:t>? Same-same, but different…but still same. Refined their technology, now 100-300bp reads possible</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12" name="Picture 11">
            <a:extLst>
              <a:ext uri="{FF2B5EF4-FFF2-40B4-BE49-F238E27FC236}">
                <a16:creationId xmlns:a16="http://schemas.microsoft.com/office/drawing/2014/main" id="{0740CA68-19B8-4C5D-9C0C-69161B469FEC}"/>
              </a:ext>
            </a:extLst>
          </p:cNvPr>
          <p:cNvPicPr>
            <a:picLocks noChangeAspect="1"/>
          </p:cNvPicPr>
          <p:nvPr/>
        </p:nvPicPr>
        <p:blipFill>
          <a:blip r:embed="rId3"/>
          <a:stretch>
            <a:fillRect/>
          </a:stretch>
        </p:blipFill>
        <p:spPr>
          <a:xfrm>
            <a:off x="3459985" y="1810265"/>
            <a:ext cx="1298949" cy="3572111"/>
          </a:xfrm>
          <a:prstGeom prst="rect">
            <a:avLst/>
          </a:prstGeom>
        </p:spPr>
      </p:pic>
      <p:sp>
        <p:nvSpPr>
          <p:cNvPr id="13" name="TextBox 12">
            <a:extLst>
              <a:ext uri="{FF2B5EF4-FFF2-40B4-BE49-F238E27FC236}">
                <a16:creationId xmlns:a16="http://schemas.microsoft.com/office/drawing/2014/main" id="{B2E0E103-EB10-4EA3-ACEF-828F94F8C290}"/>
              </a:ext>
            </a:extLst>
          </p:cNvPr>
          <p:cNvSpPr txBox="1"/>
          <p:nvPr/>
        </p:nvSpPr>
        <p:spPr>
          <a:xfrm>
            <a:off x="2463114" y="5565338"/>
            <a:ext cx="3135795" cy="923330"/>
          </a:xfrm>
          <a:prstGeom prst="rect">
            <a:avLst/>
          </a:prstGeom>
          <a:noFill/>
        </p:spPr>
        <p:txBody>
          <a:bodyPr wrap="none" rtlCol="0">
            <a:spAutoFit/>
          </a:bodyPr>
          <a:lstStyle/>
          <a:p>
            <a:pPr algn="ctr"/>
            <a:r>
              <a:rPr lang="en-US" b="1" u="sng" dirty="0"/>
              <a:t>PacBio SMRT Sequencing</a:t>
            </a:r>
          </a:p>
          <a:p>
            <a:pPr marL="285750" indent="-285750">
              <a:buFontTx/>
              <a:buChar char="-"/>
            </a:pPr>
            <a:r>
              <a:rPr lang="en-US" dirty="0"/>
              <a:t>LONG (&gt;20kb) average reads</a:t>
            </a:r>
          </a:p>
          <a:p>
            <a:pPr marL="285750" indent="-285750">
              <a:buFontTx/>
              <a:buChar char="-"/>
            </a:pPr>
            <a:r>
              <a:rPr lang="en-US" dirty="0"/>
              <a:t>Lower accuracy</a:t>
            </a:r>
          </a:p>
        </p:txBody>
      </p:sp>
      <p:pic>
        <p:nvPicPr>
          <p:cNvPr id="4098" name="Picture 2">
            <a:extLst>
              <a:ext uri="{FF2B5EF4-FFF2-40B4-BE49-F238E27FC236}">
                <a16:creationId xmlns:a16="http://schemas.microsoft.com/office/drawing/2014/main" id="{2A8F97BE-2DD0-43F2-9CAF-87ABD222BB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88" r="15924"/>
          <a:stretch/>
        </p:blipFill>
        <p:spPr bwMode="auto">
          <a:xfrm>
            <a:off x="6397238" y="1656968"/>
            <a:ext cx="3863174" cy="31315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41BD5C-02A3-46A1-97F6-1EB0EA97EC1F}"/>
              </a:ext>
            </a:extLst>
          </p:cNvPr>
          <p:cNvSpPr txBox="1"/>
          <p:nvPr/>
        </p:nvSpPr>
        <p:spPr>
          <a:xfrm>
            <a:off x="6642403" y="5478252"/>
            <a:ext cx="3135795" cy="1200329"/>
          </a:xfrm>
          <a:prstGeom prst="rect">
            <a:avLst/>
          </a:prstGeom>
          <a:noFill/>
        </p:spPr>
        <p:txBody>
          <a:bodyPr wrap="none" rtlCol="0">
            <a:spAutoFit/>
          </a:bodyPr>
          <a:lstStyle/>
          <a:p>
            <a:pPr algn="ctr"/>
            <a:r>
              <a:rPr lang="en-US" b="1" u="sng" dirty="0"/>
              <a:t>Oxford Nanopore</a:t>
            </a:r>
          </a:p>
          <a:p>
            <a:pPr marL="285750" indent="-285750">
              <a:buFontTx/>
              <a:buChar char="-"/>
            </a:pPr>
            <a:r>
              <a:rPr lang="en-US" dirty="0"/>
              <a:t>LONG (&gt;20kb) average reads</a:t>
            </a:r>
          </a:p>
          <a:p>
            <a:pPr marL="285750" indent="-285750">
              <a:buFontTx/>
              <a:buChar char="-"/>
            </a:pPr>
            <a:r>
              <a:rPr lang="en-US" dirty="0"/>
              <a:t>Lower accuracy</a:t>
            </a:r>
          </a:p>
          <a:p>
            <a:pPr marL="285750" indent="-285750">
              <a:buFontTx/>
              <a:buChar char="-"/>
            </a:pPr>
            <a:r>
              <a:rPr lang="en-US" dirty="0"/>
              <a:t>Very inexpensive</a:t>
            </a:r>
          </a:p>
        </p:txBody>
      </p:sp>
    </p:spTree>
    <p:extLst>
      <p:ext uri="{BB962C8B-B14F-4D97-AF65-F5344CB8AC3E}">
        <p14:creationId xmlns:p14="http://schemas.microsoft.com/office/powerpoint/2010/main" val="2807051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2515"/>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Workflow</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How would YOU, as a researcher, approach a Genomics problem?</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5" name="Picture 4">
            <a:extLst>
              <a:ext uri="{FF2B5EF4-FFF2-40B4-BE49-F238E27FC236}">
                <a16:creationId xmlns:a16="http://schemas.microsoft.com/office/drawing/2014/main" id="{235251C3-C27D-42DA-83BF-C94A517891C7}"/>
              </a:ext>
            </a:extLst>
          </p:cNvPr>
          <p:cNvPicPr>
            <a:picLocks noChangeAspect="1"/>
          </p:cNvPicPr>
          <p:nvPr/>
        </p:nvPicPr>
        <p:blipFill>
          <a:blip r:embed="rId3"/>
          <a:stretch>
            <a:fillRect/>
          </a:stretch>
        </p:blipFill>
        <p:spPr>
          <a:xfrm>
            <a:off x="5110256" y="1322878"/>
            <a:ext cx="3979275" cy="5339464"/>
          </a:xfrm>
          <a:prstGeom prst="rect">
            <a:avLst/>
          </a:prstGeom>
        </p:spPr>
      </p:pic>
      <p:sp>
        <p:nvSpPr>
          <p:cNvPr id="6" name="TextBox 5">
            <a:extLst>
              <a:ext uri="{FF2B5EF4-FFF2-40B4-BE49-F238E27FC236}">
                <a16:creationId xmlns:a16="http://schemas.microsoft.com/office/drawing/2014/main" id="{7F31D9EC-382E-469F-B884-68FC8BBC7DDF}"/>
              </a:ext>
            </a:extLst>
          </p:cNvPr>
          <p:cNvSpPr txBox="1"/>
          <p:nvPr/>
        </p:nvSpPr>
        <p:spPr>
          <a:xfrm>
            <a:off x="623376" y="2248136"/>
            <a:ext cx="4282070" cy="1169551"/>
          </a:xfrm>
          <a:prstGeom prst="rect">
            <a:avLst/>
          </a:prstGeom>
          <a:noFill/>
        </p:spPr>
        <p:txBody>
          <a:bodyPr wrap="none" rtlCol="0">
            <a:spAutoFit/>
          </a:bodyPr>
          <a:lstStyle/>
          <a:p>
            <a:r>
              <a:rPr lang="en-CA" sz="1400" b="1" u="sng" dirty="0"/>
              <a:t>Step 1) Sample Collection</a:t>
            </a:r>
          </a:p>
          <a:p>
            <a:pPr marL="285750" indent="-285750">
              <a:buFontTx/>
              <a:buChar char="-"/>
            </a:pPr>
            <a:r>
              <a:rPr lang="en-CA" sz="1400" dirty="0"/>
              <a:t>Healthy/normal tissue</a:t>
            </a:r>
          </a:p>
          <a:p>
            <a:pPr marL="285750" indent="-285750">
              <a:buFontTx/>
              <a:buChar char="-"/>
            </a:pPr>
            <a:r>
              <a:rPr lang="en-CA" sz="1400" dirty="0"/>
              <a:t>Replicates (Biological or technical variability)</a:t>
            </a:r>
          </a:p>
          <a:p>
            <a:pPr marL="285750" indent="-285750">
              <a:buFontTx/>
              <a:buChar char="-"/>
            </a:pPr>
            <a:r>
              <a:rPr lang="en-CA" sz="1400" dirty="0"/>
              <a:t>Genomic DNA extraction, Reverse transcription, PCR</a:t>
            </a:r>
          </a:p>
          <a:p>
            <a:pPr marL="285750" indent="-285750">
              <a:buFontTx/>
              <a:buChar char="-"/>
            </a:pPr>
            <a:r>
              <a:rPr lang="en-CA" sz="1400" dirty="0"/>
              <a:t>Have dsDNA? Good to go</a:t>
            </a:r>
          </a:p>
        </p:txBody>
      </p:sp>
      <p:sp>
        <p:nvSpPr>
          <p:cNvPr id="14" name="TextBox 13">
            <a:extLst>
              <a:ext uri="{FF2B5EF4-FFF2-40B4-BE49-F238E27FC236}">
                <a16:creationId xmlns:a16="http://schemas.microsoft.com/office/drawing/2014/main" id="{67E2C7A0-5A13-4045-BE24-A25411E46918}"/>
              </a:ext>
            </a:extLst>
          </p:cNvPr>
          <p:cNvSpPr txBox="1"/>
          <p:nvPr/>
        </p:nvSpPr>
        <p:spPr>
          <a:xfrm>
            <a:off x="623374" y="3555225"/>
            <a:ext cx="3533660" cy="1600438"/>
          </a:xfrm>
          <a:prstGeom prst="rect">
            <a:avLst/>
          </a:prstGeom>
          <a:noFill/>
        </p:spPr>
        <p:txBody>
          <a:bodyPr wrap="none" rtlCol="0">
            <a:spAutoFit/>
          </a:bodyPr>
          <a:lstStyle/>
          <a:p>
            <a:r>
              <a:rPr lang="en-CA" sz="1400" b="1" u="sng" dirty="0"/>
              <a:t>Step 2) Sample Prep/Sequencing</a:t>
            </a:r>
          </a:p>
          <a:p>
            <a:pPr marL="285750" indent="-285750">
              <a:buFontTx/>
              <a:buChar char="-"/>
            </a:pPr>
            <a:r>
              <a:rPr lang="en-CA" sz="1400" dirty="0"/>
              <a:t>Different technologies, different protocols</a:t>
            </a:r>
          </a:p>
          <a:p>
            <a:pPr marL="285750" indent="-285750">
              <a:buFontTx/>
              <a:buChar char="-"/>
            </a:pPr>
            <a:r>
              <a:rPr lang="en-CA" sz="1400" dirty="0"/>
              <a:t>Size selection</a:t>
            </a:r>
          </a:p>
          <a:p>
            <a:pPr marL="285750" indent="-285750">
              <a:buFontTx/>
              <a:buChar char="-"/>
            </a:pPr>
            <a:r>
              <a:rPr lang="en-CA" sz="1400" dirty="0"/>
              <a:t>Adapter ligation (Barcoding)</a:t>
            </a:r>
          </a:p>
          <a:p>
            <a:pPr marL="285750" indent="-285750">
              <a:buFontTx/>
              <a:buChar char="-"/>
            </a:pPr>
            <a:r>
              <a:rPr lang="en-CA" sz="1400" dirty="0"/>
              <a:t>Amplification (PCR vs not)</a:t>
            </a:r>
          </a:p>
          <a:p>
            <a:pPr marL="285750" indent="-285750">
              <a:buFontTx/>
              <a:buChar char="-"/>
            </a:pPr>
            <a:r>
              <a:rPr lang="en-CA" sz="1400" dirty="0"/>
              <a:t>Attach DNA to a chip</a:t>
            </a:r>
          </a:p>
          <a:p>
            <a:pPr marL="285750" indent="-285750">
              <a:buFontTx/>
              <a:buChar char="-"/>
            </a:pPr>
            <a:r>
              <a:rPr lang="en-CA" sz="1400" dirty="0"/>
              <a:t>Throw into sequencing machine</a:t>
            </a:r>
          </a:p>
        </p:txBody>
      </p:sp>
      <p:sp>
        <p:nvSpPr>
          <p:cNvPr id="16" name="TextBox 15">
            <a:extLst>
              <a:ext uri="{FF2B5EF4-FFF2-40B4-BE49-F238E27FC236}">
                <a16:creationId xmlns:a16="http://schemas.microsoft.com/office/drawing/2014/main" id="{FBFA70AF-768E-456D-95E4-3A5698D4F5D9}"/>
              </a:ext>
            </a:extLst>
          </p:cNvPr>
          <p:cNvSpPr txBox="1"/>
          <p:nvPr/>
        </p:nvSpPr>
        <p:spPr>
          <a:xfrm>
            <a:off x="623376" y="1213602"/>
            <a:ext cx="3223190" cy="738664"/>
          </a:xfrm>
          <a:prstGeom prst="rect">
            <a:avLst/>
          </a:prstGeom>
          <a:noFill/>
        </p:spPr>
        <p:txBody>
          <a:bodyPr wrap="none" rtlCol="0">
            <a:spAutoFit/>
          </a:bodyPr>
          <a:lstStyle/>
          <a:p>
            <a:r>
              <a:rPr lang="en-CA" sz="1400" b="1" u="sng" dirty="0"/>
              <a:t>Step 0) Define your goal</a:t>
            </a:r>
          </a:p>
          <a:p>
            <a:pPr marL="285750" indent="-285750">
              <a:buFontTx/>
              <a:buChar char="-"/>
            </a:pPr>
            <a:r>
              <a:rPr lang="en-CA" sz="1400" i="1" dirty="0"/>
              <a:t>De novo </a:t>
            </a:r>
            <a:r>
              <a:rPr lang="en-CA" sz="1400" dirty="0"/>
              <a:t>sequencing? Re-sequencing?</a:t>
            </a:r>
          </a:p>
          <a:p>
            <a:pPr marL="285750" indent="-285750">
              <a:buFontTx/>
              <a:buChar char="-"/>
            </a:pPr>
            <a:r>
              <a:rPr lang="en-CA" sz="1400" dirty="0"/>
              <a:t>Detecting SNPs? </a:t>
            </a:r>
          </a:p>
        </p:txBody>
      </p:sp>
      <p:sp>
        <p:nvSpPr>
          <p:cNvPr id="17" name="TextBox 16">
            <a:extLst>
              <a:ext uri="{FF2B5EF4-FFF2-40B4-BE49-F238E27FC236}">
                <a16:creationId xmlns:a16="http://schemas.microsoft.com/office/drawing/2014/main" id="{D2E936F1-A1B5-4FE7-B5DC-507539EFE2CE}"/>
              </a:ext>
            </a:extLst>
          </p:cNvPr>
          <p:cNvSpPr txBox="1"/>
          <p:nvPr/>
        </p:nvSpPr>
        <p:spPr>
          <a:xfrm>
            <a:off x="623374" y="5293201"/>
            <a:ext cx="4137928" cy="954107"/>
          </a:xfrm>
          <a:prstGeom prst="rect">
            <a:avLst/>
          </a:prstGeom>
          <a:noFill/>
        </p:spPr>
        <p:txBody>
          <a:bodyPr wrap="none" rtlCol="0">
            <a:spAutoFit/>
          </a:bodyPr>
          <a:lstStyle/>
          <a:p>
            <a:r>
              <a:rPr lang="en-CA" sz="1400" b="1" u="sng" dirty="0"/>
              <a:t>Step 3) Assembly/Data Analysis</a:t>
            </a:r>
          </a:p>
          <a:p>
            <a:pPr marL="285750" indent="-285750">
              <a:buFontTx/>
              <a:buChar char="-"/>
            </a:pPr>
            <a:r>
              <a:rPr lang="en-CA" sz="1400" dirty="0"/>
              <a:t>Quality control (Adapter trimming, quality </a:t>
            </a:r>
            <a:r>
              <a:rPr lang="en-CA" sz="1400" dirty="0" err="1"/>
              <a:t>cutoffs</a:t>
            </a:r>
            <a:r>
              <a:rPr lang="en-CA" sz="1400" dirty="0"/>
              <a:t>)</a:t>
            </a:r>
          </a:p>
          <a:p>
            <a:pPr marL="285750" indent="-285750">
              <a:buFontTx/>
              <a:buChar char="-"/>
            </a:pPr>
            <a:r>
              <a:rPr lang="en-CA" sz="1400" dirty="0"/>
              <a:t>Assemble reads (</a:t>
            </a:r>
            <a:r>
              <a:rPr lang="en-CA" sz="1400" i="1" dirty="0"/>
              <a:t>de novo</a:t>
            </a:r>
            <a:r>
              <a:rPr lang="en-CA" sz="1400" dirty="0"/>
              <a:t>) or align (to reference)</a:t>
            </a:r>
          </a:p>
          <a:p>
            <a:pPr marL="285750" indent="-285750">
              <a:buFontTx/>
              <a:buChar char="-"/>
            </a:pPr>
            <a:r>
              <a:rPr lang="en-CA" sz="1400" dirty="0"/>
              <a:t>Do analysis (Pre-made pipelines, custom)</a:t>
            </a:r>
          </a:p>
        </p:txBody>
      </p:sp>
      <p:pic>
        <p:nvPicPr>
          <p:cNvPr id="4100" name="Picture 4" descr="When To Use A Blender vs. A Food Processor | HuffPost Life">
            <a:extLst>
              <a:ext uri="{FF2B5EF4-FFF2-40B4-BE49-F238E27FC236}">
                <a16:creationId xmlns:a16="http://schemas.microsoft.com/office/drawing/2014/main" id="{4C792558-D64C-48CE-8316-EEC9B90A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8576" y="3447588"/>
            <a:ext cx="1697128" cy="187173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E0C516F4-8855-42EA-AE1F-F2E7D6767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8576" y="5319326"/>
            <a:ext cx="1697128" cy="1272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7935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Workflow</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How would YOU, as a researcher, approach a Genomics problem?</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5" name="Picture 4">
            <a:extLst>
              <a:ext uri="{FF2B5EF4-FFF2-40B4-BE49-F238E27FC236}">
                <a16:creationId xmlns:a16="http://schemas.microsoft.com/office/drawing/2014/main" id="{235251C3-C27D-42DA-83BF-C94A517891C7}"/>
              </a:ext>
            </a:extLst>
          </p:cNvPr>
          <p:cNvPicPr>
            <a:picLocks noChangeAspect="1"/>
          </p:cNvPicPr>
          <p:nvPr/>
        </p:nvPicPr>
        <p:blipFill>
          <a:blip r:embed="rId3"/>
          <a:stretch>
            <a:fillRect/>
          </a:stretch>
        </p:blipFill>
        <p:spPr>
          <a:xfrm>
            <a:off x="6117774" y="1143000"/>
            <a:ext cx="4041576" cy="5423061"/>
          </a:xfrm>
          <a:prstGeom prst="rect">
            <a:avLst/>
          </a:prstGeom>
        </p:spPr>
      </p:pic>
      <p:sp>
        <p:nvSpPr>
          <p:cNvPr id="6" name="TextBox 5">
            <a:extLst>
              <a:ext uri="{FF2B5EF4-FFF2-40B4-BE49-F238E27FC236}">
                <a16:creationId xmlns:a16="http://schemas.microsoft.com/office/drawing/2014/main" id="{7F31D9EC-382E-469F-B884-68FC8BBC7DDF}"/>
              </a:ext>
            </a:extLst>
          </p:cNvPr>
          <p:cNvSpPr txBox="1"/>
          <p:nvPr/>
        </p:nvSpPr>
        <p:spPr>
          <a:xfrm>
            <a:off x="623376" y="2248136"/>
            <a:ext cx="4282070" cy="1169551"/>
          </a:xfrm>
          <a:prstGeom prst="rect">
            <a:avLst/>
          </a:prstGeom>
          <a:noFill/>
        </p:spPr>
        <p:txBody>
          <a:bodyPr wrap="none" rtlCol="0">
            <a:spAutoFit/>
          </a:bodyPr>
          <a:lstStyle/>
          <a:p>
            <a:r>
              <a:rPr lang="en-CA" sz="1400" b="1" u="sng" dirty="0"/>
              <a:t>Step 1) Sample Collection</a:t>
            </a:r>
          </a:p>
          <a:p>
            <a:pPr marL="285750" indent="-285750">
              <a:buFontTx/>
              <a:buChar char="-"/>
            </a:pPr>
            <a:r>
              <a:rPr lang="en-CA" sz="1400" dirty="0"/>
              <a:t>Healthy/normal tissue</a:t>
            </a:r>
          </a:p>
          <a:p>
            <a:pPr marL="285750" indent="-285750">
              <a:buFontTx/>
              <a:buChar char="-"/>
            </a:pPr>
            <a:r>
              <a:rPr lang="en-CA" sz="1400" dirty="0"/>
              <a:t>Replicates (Biological or technical variability)</a:t>
            </a:r>
          </a:p>
          <a:p>
            <a:pPr marL="285750" indent="-285750">
              <a:buFontTx/>
              <a:buChar char="-"/>
            </a:pPr>
            <a:r>
              <a:rPr lang="en-CA" sz="1400" dirty="0"/>
              <a:t>Genomic DNA extraction, Reverse transcription, PCR</a:t>
            </a:r>
          </a:p>
          <a:p>
            <a:pPr marL="285750" indent="-285750">
              <a:buFontTx/>
              <a:buChar char="-"/>
            </a:pPr>
            <a:r>
              <a:rPr lang="en-CA" sz="1400" dirty="0"/>
              <a:t>Have dsDNA? Good to go</a:t>
            </a:r>
          </a:p>
        </p:txBody>
      </p:sp>
      <p:sp>
        <p:nvSpPr>
          <p:cNvPr id="14" name="TextBox 13">
            <a:extLst>
              <a:ext uri="{FF2B5EF4-FFF2-40B4-BE49-F238E27FC236}">
                <a16:creationId xmlns:a16="http://schemas.microsoft.com/office/drawing/2014/main" id="{67E2C7A0-5A13-4045-BE24-A25411E46918}"/>
              </a:ext>
            </a:extLst>
          </p:cNvPr>
          <p:cNvSpPr txBox="1"/>
          <p:nvPr/>
        </p:nvSpPr>
        <p:spPr>
          <a:xfrm>
            <a:off x="623374" y="3555225"/>
            <a:ext cx="3533660" cy="1600438"/>
          </a:xfrm>
          <a:prstGeom prst="rect">
            <a:avLst/>
          </a:prstGeom>
          <a:noFill/>
        </p:spPr>
        <p:txBody>
          <a:bodyPr wrap="none" rtlCol="0">
            <a:spAutoFit/>
          </a:bodyPr>
          <a:lstStyle/>
          <a:p>
            <a:r>
              <a:rPr lang="en-CA" sz="1400" b="1" u="sng" dirty="0"/>
              <a:t>Step 2) Sample Prep/Sequencing</a:t>
            </a:r>
          </a:p>
          <a:p>
            <a:pPr marL="285750" indent="-285750">
              <a:buFontTx/>
              <a:buChar char="-"/>
            </a:pPr>
            <a:r>
              <a:rPr lang="en-CA" sz="1400" dirty="0"/>
              <a:t>Different technologies, different protocols</a:t>
            </a:r>
          </a:p>
          <a:p>
            <a:pPr marL="285750" indent="-285750">
              <a:buFontTx/>
              <a:buChar char="-"/>
            </a:pPr>
            <a:r>
              <a:rPr lang="en-CA" sz="1400" dirty="0"/>
              <a:t>Size selection</a:t>
            </a:r>
          </a:p>
          <a:p>
            <a:pPr marL="285750" indent="-285750">
              <a:buFontTx/>
              <a:buChar char="-"/>
            </a:pPr>
            <a:r>
              <a:rPr lang="en-CA" sz="1400" dirty="0"/>
              <a:t>Adapter ligation (Barcoding)</a:t>
            </a:r>
          </a:p>
          <a:p>
            <a:pPr marL="285750" indent="-285750">
              <a:buFontTx/>
              <a:buChar char="-"/>
            </a:pPr>
            <a:r>
              <a:rPr lang="en-CA" sz="1400" dirty="0"/>
              <a:t>Amplification (PCR vs not)</a:t>
            </a:r>
          </a:p>
          <a:p>
            <a:pPr marL="285750" indent="-285750">
              <a:buFontTx/>
              <a:buChar char="-"/>
            </a:pPr>
            <a:r>
              <a:rPr lang="en-CA" sz="1400" dirty="0"/>
              <a:t>Attach DNA to a chip</a:t>
            </a:r>
          </a:p>
          <a:p>
            <a:pPr marL="285750" indent="-285750">
              <a:buFontTx/>
              <a:buChar char="-"/>
            </a:pPr>
            <a:r>
              <a:rPr lang="en-CA" sz="1400" dirty="0"/>
              <a:t>Throw into sequencing machine</a:t>
            </a:r>
          </a:p>
        </p:txBody>
      </p:sp>
      <p:sp>
        <p:nvSpPr>
          <p:cNvPr id="16" name="TextBox 15">
            <a:extLst>
              <a:ext uri="{FF2B5EF4-FFF2-40B4-BE49-F238E27FC236}">
                <a16:creationId xmlns:a16="http://schemas.microsoft.com/office/drawing/2014/main" id="{FBFA70AF-768E-456D-95E4-3A5698D4F5D9}"/>
              </a:ext>
            </a:extLst>
          </p:cNvPr>
          <p:cNvSpPr txBox="1"/>
          <p:nvPr/>
        </p:nvSpPr>
        <p:spPr>
          <a:xfrm>
            <a:off x="623376" y="1213602"/>
            <a:ext cx="4731936" cy="738664"/>
          </a:xfrm>
          <a:prstGeom prst="rect">
            <a:avLst/>
          </a:prstGeom>
          <a:noFill/>
        </p:spPr>
        <p:txBody>
          <a:bodyPr wrap="none" rtlCol="0">
            <a:spAutoFit/>
          </a:bodyPr>
          <a:lstStyle/>
          <a:p>
            <a:r>
              <a:rPr lang="en-CA" sz="1400" b="1" u="sng" dirty="0"/>
              <a:t>Step 0) Define your goal</a:t>
            </a:r>
          </a:p>
          <a:p>
            <a:pPr marL="285750" indent="-285750">
              <a:buFontTx/>
              <a:buChar char="-"/>
            </a:pPr>
            <a:r>
              <a:rPr lang="en-CA" sz="1400" i="1" dirty="0"/>
              <a:t>De novo </a:t>
            </a:r>
            <a:r>
              <a:rPr lang="en-CA" sz="1400" dirty="0"/>
              <a:t>sequencing? Re-sequencing to fill gaps?</a:t>
            </a:r>
          </a:p>
          <a:p>
            <a:pPr marL="285750" indent="-285750">
              <a:buFontTx/>
              <a:buChar char="-"/>
            </a:pPr>
            <a:r>
              <a:rPr lang="en-CA" sz="1400" dirty="0"/>
              <a:t>Scaffolding fragmented genome? Chromatin accessibility?</a:t>
            </a:r>
          </a:p>
        </p:txBody>
      </p:sp>
      <p:sp>
        <p:nvSpPr>
          <p:cNvPr id="17" name="TextBox 16">
            <a:extLst>
              <a:ext uri="{FF2B5EF4-FFF2-40B4-BE49-F238E27FC236}">
                <a16:creationId xmlns:a16="http://schemas.microsoft.com/office/drawing/2014/main" id="{D2E936F1-A1B5-4FE7-B5DC-507539EFE2CE}"/>
              </a:ext>
            </a:extLst>
          </p:cNvPr>
          <p:cNvSpPr txBox="1"/>
          <p:nvPr/>
        </p:nvSpPr>
        <p:spPr>
          <a:xfrm>
            <a:off x="623374" y="5293201"/>
            <a:ext cx="4137928" cy="954107"/>
          </a:xfrm>
          <a:prstGeom prst="rect">
            <a:avLst/>
          </a:prstGeom>
          <a:noFill/>
        </p:spPr>
        <p:txBody>
          <a:bodyPr wrap="none" rtlCol="0">
            <a:spAutoFit/>
          </a:bodyPr>
          <a:lstStyle/>
          <a:p>
            <a:r>
              <a:rPr lang="en-CA" sz="1400" b="1" u="sng" dirty="0"/>
              <a:t>Step 3) Assembly/Data Analysis</a:t>
            </a:r>
          </a:p>
          <a:p>
            <a:pPr marL="285750" indent="-285750">
              <a:buFontTx/>
              <a:buChar char="-"/>
            </a:pPr>
            <a:r>
              <a:rPr lang="en-CA" sz="1400" dirty="0"/>
              <a:t>Quality control (Adapter trimming, quality </a:t>
            </a:r>
            <a:r>
              <a:rPr lang="en-CA" sz="1400" dirty="0" err="1"/>
              <a:t>cutoffs</a:t>
            </a:r>
            <a:r>
              <a:rPr lang="en-CA" sz="1400" dirty="0"/>
              <a:t>)</a:t>
            </a:r>
          </a:p>
          <a:p>
            <a:pPr marL="285750" indent="-285750">
              <a:buFontTx/>
              <a:buChar char="-"/>
            </a:pPr>
            <a:r>
              <a:rPr lang="en-CA" sz="1400" dirty="0"/>
              <a:t>Assemble reads (</a:t>
            </a:r>
            <a:r>
              <a:rPr lang="en-CA" sz="1400" i="1" dirty="0"/>
              <a:t>de novo</a:t>
            </a:r>
            <a:r>
              <a:rPr lang="en-CA" sz="1400" dirty="0"/>
              <a:t>) or align (to reference)</a:t>
            </a:r>
          </a:p>
          <a:p>
            <a:pPr marL="285750" indent="-285750">
              <a:buFontTx/>
              <a:buChar char="-"/>
            </a:pPr>
            <a:r>
              <a:rPr lang="en-CA" sz="1400" dirty="0"/>
              <a:t>Do analysis (Pre-made pipelines, custom)</a:t>
            </a:r>
          </a:p>
        </p:txBody>
      </p:sp>
      <p:pic>
        <p:nvPicPr>
          <p:cNvPr id="4100" name="Picture 4" descr="When To Use A Blender vs. A Food Processor | HuffPost Life">
            <a:extLst>
              <a:ext uri="{FF2B5EF4-FFF2-40B4-BE49-F238E27FC236}">
                <a16:creationId xmlns:a16="http://schemas.microsoft.com/office/drawing/2014/main" id="{4C792558-D64C-48CE-8316-EEC9B90A0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7016" y="3184515"/>
            <a:ext cx="1787265" cy="1971148"/>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E0C516F4-8855-42EA-AE1F-F2E7D6767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7015" y="5151942"/>
            <a:ext cx="1787264" cy="134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09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a:t>
            </a:r>
            <a:r>
              <a:rPr lang="en-CA" sz="3600" b="1">
                <a:solidFill>
                  <a:schemeClr val="bg1"/>
                </a:solidFill>
              </a:rPr>
              <a:t>Genome Assembly</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you download your sequencing file with 30 million reads from an unknown organism, now what?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First, you have to make “contigs” (from the work contiguous) from individual reads</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8" name="Picture 7">
            <a:extLst>
              <a:ext uri="{FF2B5EF4-FFF2-40B4-BE49-F238E27FC236}">
                <a16:creationId xmlns:a16="http://schemas.microsoft.com/office/drawing/2014/main" id="{4F475161-1900-4AB4-A46C-013967D336B0}"/>
              </a:ext>
            </a:extLst>
          </p:cNvPr>
          <p:cNvPicPr>
            <a:picLocks noChangeAspect="1"/>
          </p:cNvPicPr>
          <p:nvPr/>
        </p:nvPicPr>
        <p:blipFill>
          <a:blip r:embed="rId3"/>
          <a:stretch>
            <a:fillRect/>
          </a:stretch>
        </p:blipFill>
        <p:spPr>
          <a:xfrm>
            <a:off x="3656742" y="999778"/>
            <a:ext cx="4878515" cy="4674026"/>
          </a:xfrm>
          <a:prstGeom prst="rect">
            <a:avLst/>
          </a:prstGeom>
        </p:spPr>
      </p:pic>
    </p:spTree>
    <p:extLst>
      <p:ext uri="{BB962C8B-B14F-4D97-AF65-F5344CB8AC3E}">
        <p14:creationId xmlns:p14="http://schemas.microsoft.com/office/powerpoint/2010/main" val="1830805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have a bunch of contigs now, what next? (Some may choose to stop here!)</a:t>
            </a:r>
          </a:p>
          <a:p>
            <a:pPr marL="342900" indent="-342900" algn="l">
              <a:buFontTx/>
              <a:buChar char="-"/>
            </a:pPr>
            <a:r>
              <a:rPr lang="en-CA" sz="1800" dirty="0"/>
              <a:t>Need information about which contigs linked to others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Mate paired sequencing – Roughly known size of larger fragments, sequence ends…</a:t>
            </a:r>
          </a:p>
          <a:p>
            <a:pPr marL="342900" indent="-342900" algn="l">
              <a:buFontTx/>
              <a:buChar char="-"/>
            </a:pPr>
            <a:r>
              <a:rPr lang="en-CA" sz="1800" dirty="0"/>
              <a:t>Long reads -&gt; Are long, high error rate (PacBio, Nanopore)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2050" name="Picture 2" descr="Figure 2.2: Basic steps of de novo assembly categorized into two distinct phases: contig assembly and scaffolding.">
            <a:extLst>
              <a:ext uri="{FF2B5EF4-FFF2-40B4-BE49-F238E27FC236}">
                <a16:creationId xmlns:a16="http://schemas.microsoft.com/office/drawing/2014/main" id="{6F97AA01-C3D6-4C73-A11A-F20C7D6222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254" t="15582"/>
          <a:stretch/>
        </p:blipFill>
        <p:spPr bwMode="auto">
          <a:xfrm>
            <a:off x="3235502" y="1580026"/>
            <a:ext cx="5720991" cy="3914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369685"/>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Hi-C -&gt; not just for studying disease</a:t>
            </a:r>
          </a:p>
          <a:p>
            <a:pPr marL="342900" indent="-342900" algn="l">
              <a:buFontTx/>
              <a:buChar char="-"/>
            </a:pPr>
            <a:r>
              <a:rPr lang="en-CA" sz="1800" dirty="0"/>
              <a:t>We don’t have chromosome level organization, but we have contigs</a:t>
            </a:r>
          </a:p>
          <a:p>
            <a:pPr marL="342900" indent="-342900" algn="l">
              <a:buFontTx/>
              <a:buChar char="-"/>
            </a:pPr>
            <a:r>
              <a:rPr lang="en-CA" sz="1800" dirty="0"/>
              <a:t>Hi-C compares interactions between all loci in the genome, so contigs should interact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You can obtain pseudo-chromosomes AND location of centromeres!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5" name="Picture 4">
            <a:extLst>
              <a:ext uri="{FF2B5EF4-FFF2-40B4-BE49-F238E27FC236}">
                <a16:creationId xmlns:a16="http://schemas.microsoft.com/office/drawing/2014/main" id="{72530346-32C8-46C4-B800-E14E9148D721}"/>
              </a:ext>
            </a:extLst>
          </p:cNvPr>
          <p:cNvPicPr>
            <a:picLocks noChangeAspect="1"/>
          </p:cNvPicPr>
          <p:nvPr/>
        </p:nvPicPr>
        <p:blipFill>
          <a:blip r:embed="rId3"/>
          <a:stretch>
            <a:fillRect/>
          </a:stretch>
        </p:blipFill>
        <p:spPr>
          <a:xfrm>
            <a:off x="1713150" y="2004039"/>
            <a:ext cx="4892329" cy="3413119"/>
          </a:xfrm>
          <a:prstGeom prst="rect">
            <a:avLst/>
          </a:prstGeom>
        </p:spPr>
      </p:pic>
      <p:pic>
        <p:nvPicPr>
          <p:cNvPr id="6" name="Picture 5">
            <a:extLst>
              <a:ext uri="{FF2B5EF4-FFF2-40B4-BE49-F238E27FC236}">
                <a16:creationId xmlns:a16="http://schemas.microsoft.com/office/drawing/2014/main" id="{54CD4E35-F0BE-4F4B-885A-26B21965A0F1}"/>
              </a:ext>
            </a:extLst>
          </p:cNvPr>
          <p:cNvPicPr>
            <a:picLocks noChangeAspect="1"/>
          </p:cNvPicPr>
          <p:nvPr/>
        </p:nvPicPr>
        <p:blipFill>
          <a:blip r:embed="rId4"/>
          <a:stretch>
            <a:fillRect/>
          </a:stretch>
        </p:blipFill>
        <p:spPr>
          <a:xfrm>
            <a:off x="6654851" y="2113906"/>
            <a:ext cx="3364877" cy="3199304"/>
          </a:xfrm>
          <a:prstGeom prst="rect">
            <a:avLst/>
          </a:prstGeom>
        </p:spPr>
      </p:pic>
    </p:spTree>
    <p:extLst>
      <p:ext uri="{BB962C8B-B14F-4D97-AF65-F5344CB8AC3E}">
        <p14:creationId xmlns:p14="http://schemas.microsoft.com/office/powerpoint/2010/main" val="75047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Scaffolding</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Optical mapping technology coming of age</a:t>
            </a:r>
          </a:p>
          <a:p>
            <a:pPr marL="342900" indent="-342900" algn="l">
              <a:buFontTx/>
              <a:buChar char="-"/>
            </a:pPr>
            <a:r>
              <a:rPr lang="en-CA" sz="1800" dirty="0"/>
              <a:t>DNA fixed on chips, stretched with microfluidics/electrophoresis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Complements DNA sequencing by providing a physical map</a:t>
            </a:r>
          </a:p>
          <a:p>
            <a:pPr marL="342900" indent="-342900" algn="l">
              <a:buFontTx/>
              <a:buChar char="-"/>
            </a:pPr>
            <a:r>
              <a:rPr lang="en-CA" sz="1800" dirty="0"/>
              <a:t>DNA Sequencing -&gt; Short DNA sequences (contigs) -&gt; Restriction sites locations within contigs</a:t>
            </a:r>
          </a:p>
          <a:p>
            <a:pPr marL="342900" indent="-342900" algn="l">
              <a:buFontTx/>
              <a:buChar char="-"/>
            </a:pPr>
            <a:r>
              <a:rPr lang="en-CA" sz="1800" dirty="0"/>
              <a:t>Optical Mapping -&gt; Large DNA fragments of unknown sequence -&gt; Restriction site location within fragments</a:t>
            </a:r>
          </a:p>
          <a:p>
            <a:pPr marL="342900" indent="-342900" algn="l">
              <a:buFontTx/>
              <a:buChar char="-"/>
            </a:pPr>
            <a:r>
              <a:rPr lang="en-CA" sz="1800" dirty="0"/>
              <a:t>Combined? Order contigs based on order of restriction sites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5" name="Picture 4">
            <a:extLst>
              <a:ext uri="{FF2B5EF4-FFF2-40B4-BE49-F238E27FC236}">
                <a16:creationId xmlns:a16="http://schemas.microsoft.com/office/drawing/2014/main" id="{FE0820FD-F014-4564-89AB-1575BB86034A}"/>
              </a:ext>
            </a:extLst>
          </p:cNvPr>
          <p:cNvPicPr>
            <a:picLocks noChangeAspect="1"/>
          </p:cNvPicPr>
          <p:nvPr/>
        </p:nvPicPr>
        <p:blipFill>
          <a:blip r:embed="rId3"/>
          <a:stretch>
            <a:fillRect/>
          </a:stretch>
        </p:blipFill>
        <p:spPr>
          <a:xfrm>
            <a:off x="327525" y="1954180"/>
            <a:ext cx="1658748" cy="2382084"/>
          </a:xfrm>
          <a:prstGeom prst="rect">
            <a:avLst/>
          </a:prstGeom>
        </p:spPr>
      </p:pic>
      <p:sp>
        <p:nvSpPr>
          <p:cNvPr id="6" name="TextBox 5">
            <a:extLst>
              <a:ext uri="{FF2B5EF4-FFF2-40B4-BE49-F238E27FC236}">
                <a16:creationId xmlns:a16="http://schemas.microsoft.com/office/drawing/2014/main" id="{2B3EF341-B292-441B-90A4-97447316E722}"/>
              </a:ext>
            </a:extLst>
          </p:cNvPr>
          <p:cNvSpPr txBox="1"/>
          <p:nvPr/>
        </p:nvSpPr>
        <p:spPr>
          <a:xfrm>
            <a:off x="723003" y="4432140"/>
            <a:ext cx="848181" cy="369332"/>
          </a:xfrm>
          <a:prstGeom prst="rect">
            <a:avLst/>
          </a:prstGeom>
          <a:noFill/>
        </p:spPr>
        <p:txBody>
          <a:bodyPr wrap="none" rtlCol="0">
            <a:spAutoFit/>
          </a:bodyPr>
          <a:lstStyle/>
          <a:p>
            <a:r>
              <a:rPr lang="en-CA" dirty="0"/>
              <a:t>1</a:t>
            </a:r>
            <a:r>
              <a:rPr lang="en-CA" baseline="30000" dirty="0"/>
              <a:t>st</a:t>
            </a:r>
            <a:r>
              <a:rPr lang="en-CA" dirty="0"/>
              <a:t> Gen</a:t>
            </a:r>
          </a:p>
        </p:txBody>
      </p:sp>
      <p:pic>
        <p:nvPicPr>
          <p:cNvPr id="8" name="Picture 7">
            <a:extLst>
              <a:ext uri="{FF2B5EF4-FFF2-40B4-BE49-F238E27FC236}">
                <a16:creationId xmlns:a16="http://schemas.microsoft.com/office/drawing/2014/main" id="{1BA1E478-A0E1-41F6-8B20-9DAF5B0328EB}"/>
              </a:ext>
            </a:extLst>
          </p:cNvPr>
          <p:cNvPicPr>
            <a:picLocks noChangeAspect="1"/>
          </p:cNvPicPr>
          <p:nvPr/>
        </p:nvPicPr>
        <p:blipFill>
          <a:blip r:embed="rId4"/>
          <a:stretch>
            <a:fillRect/>
          </a:stretch>
        </p:blipFill>
        <p:spPr>
          <a:xfrm>
            <a:off x="2446547" y="1992661"/>
            <a:ext cx="3942409" cy="2259601"/>
          </a:xfrm>
          <a:prstGeom prst="rect">
            <a:avLst/>
          </a:prstGeom>
        </p:spPr>
      </p:pic>
      <p:sp>
        <p:nvSpPr>
          <p:cNvPr id="10" name="TextBox 9">
            <a:extLst>
              <a:ext uri="{FF2B5EF4-FFF2-40B4-BE49-F238E27FC236}">
                <a16:creationId xmlns:a16="http://schemas.microsoft.com/office/drawing/2014/main" id="{29930182-B238-4C20-9D26-E28086D1FA27}"/>
              </a:ext>
            </a:extLst>
          </p:cNvPr>
          <p:cNvSpPr txBox="1"/>
          <p:nvPr/>
        </p:nvSpPr>
        <p:spPr>
          <a:xfrm>
            <a:off x="3767165" y="4432140"/>
            <a:ext cx="981359" cy="369332"/>
          </a:xfrm>
          <a:prstGeom prst="rect">
            <a:avLst/>
          </a:prstGeom>
          <a:noFill/>
        </p:spPr>
        <p:txBody>
          <a:bodyPr wrap="none" rtlCol="0">
            <a:spAutoFit/>
          </a:bodyPr>
          <a:lstStyle/>
          <a:p>
            <a:r>
              <a:rPr lang="en-CA" dirty="0"/>
              <a:t>2nd Gen</a:t>
            </a:r>
          </a:p>
        </p:txBody>
      </p:sp>
      <p:pic>
        <p:nvPicPr>
          <p:cNvPr id="9" name="Picture 2">
            <a:extLst>
              <a:ext uri="{FF2B5EF4-FFF2-40B4-BE49-F238E27FC236}">
                <a16:creationId xmlns:a16="http://schemas.microsoft.com/office/drawing/2014/main" id="{F843290B-E4EC-4CB0-A0E4-4FD4C447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242989" y="2452690"/>
            <a:ext cx="2770357" cy="1557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FD6BE23-E9CD-48F6-AD33-232702DFEDB6}"/>
              </a:ext>
            </a:extLst>
          </p:cNvPr>
          <p:cNvPicPr>
            <a:picLocks noChangeAspect="1"/>
          </p:cNvPicPr>
          <p:nvPr/>
        </p:nvPicPr>
        <p:blipFill>
          <a:blip r:embed="rId6"/>
          <a:stretch>
            <a:fillRect/>
          </a:stretch>
        </p:blipFill>
        <p:spPr>
          <a:xfrm>
            <a:off x="8671670" y="2086872"/>
            <a:ext cx="3318775" cy="2345268"/>
          </a:xfrm>
          <a:prstGeom prst="rect">
            <a:avLst/>
          </a:prstGeom>
        </p:spPr>
      </p:pic>
    </p:spTree>
    <p:extLst>
      <p:ext uri="{BB962C8B-B14F-4D97-AF65-F5344CB8AC3E}">
        <p14:creationId xmlns:p14="http://schemas.microsoft.com/office/powerpoint/2010/main" val="251607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a:t>
            </a:r>
            <a:r>
              <a:rPr lang="en-CA" sz="3600" b="1">
                <a:solidFill>
                  <a:schemeClr val="bg1"/>
                </a:solidFill>
              </a:rPr>
              <a:t>Sequencing –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CA" sz="1800" b="1" u="sng" dirty="0"/>
              <a:t>Chromosome scale </a:t>
            </a:r>
            <a:r>
              <a:rPr lang="en-CA" sz="1800" dirty="0"/>
              <a:t>assemblies now accessible for researchers with optical mapping</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r>
              <a:rPr lang="en-CA" sz="1800" dirty="0"/>
              <a:t>Optical mapping significantly reduces number of contigs, identifies misassembles</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12" name="Picture 11">
            <a:extLst>
              <a:ext uri="{FF2B5EF4-FFF2-40B4-BE49-F238E27FC236}">
                <a16:creationId xmlns:a16="http://schemas.microsoft.com/office/drawing/2014/main" id="{AB37E69C-D1AD-47D5-A41B-22AB1F8C5AF6}"/>
              </a:ext>
            </a:extLst>
          </p:cNvPr>
          <p:cNvPicPr>
            <a:picLocks noChangeAspect="1"/>
          </p:cNvPicPr>
          <p:nvPr/>
        </p:nvPicPr>
        <p:blipFill>
          <a:blip r:embed="rId3"/>
          <a:stretch>
            <a:fillRect/>
          </a:stretch>
        </p:blipFill>
        <p:spPr>
          <a:xfrm>
            <a:off x="510266" y="1330382"/>
            <a:ext cx="5441206" cy="1384415"/>
          </a:xfrm>
          <a:prstGeom prst="rect">
            <a:avLst/>
          </a:prstGeom>
        </p:spPr>
      </p:pic>
      <p:pic>
        <p:nvPicPr>
          <p:cNvPr id="6" name="Picture 5">
            <a:extLst>
              <a:ext uri="{FF2B5EF4-FFF2-40B4-BE49-F238E27FC236}">
                <a16:creationId xmlns:a16="http://schemas.microsoft.com/office/drawing/2014/main" id="{02EA9F2A-AB9F-45DB-8833-870AA0572436}"/>
              </a:ext>
            </a:extLst>
          </p:cNvPr>
          <p:cNvPicPr>
            <a:picLocks noChangeAspect="1"/>
          </p:cNvPicPr>
          <p:nvPr/>
        </p:nvPicPr>
        <p:blipFill>
          <a:blip r:embed="rId4"/>
          <a:stretch>
            <a:fillRect/>
          </a:stretch>
        </p:blipFill>
        <p:spPr>
          <a:xfrm>
            <a:off x="388872" y="2714797"/>
            <a:ext cx="5562600" cy="3076575"/>
          </a:xfrm>
          <a:prstGeom prst="rect">
            <a:avLst/>
          </a:prstGeom>
        </p:spPr>
      </p:pic>
      <p:pic>
        <p:nvPicPr>
          <p:cNvPr id="8" name="Picture 7">
            <a:extLst>
              <a:ext uri="{FF2B5EF4-FFF2-40B4-BE49-F238E27FC236}">
                <a16:creationId xmlns:a16="http://schemas.microsoft.com/office/drawing/2014/main" id="{5588ECFC-FA29-4DDA-8B40-140137A05523}"/>
              </a:ext>
            </a:extLst>
          </p:cNvPr>
          <p:cNvPicPr>
            <a:picLocks noChangeAspect="1"/>
          </p:cNvPicPr>
          <p:nvPr/>
        </p:nvPicPr>
        <p:blipFill>
          <a:blip r:embed="rId5"/>
          <a:stretch>
            <a:fillRect/>
          </a:stretch>
        </p:blipFill>
        <p:spPr>
          <a:xfrm>
            <a:off x="6095998" y="4035809"/>
            <a:ext cx="5562600" cy="1327531"/>
          </a:xfrm>
          <a:prstGeom prst="rect">
            <a:avLst/>
          </a:prstGeom>
        </p:spPr>
      </p:pic>
    </p:spTree>
    <p:extLst>
      <p:ext uri="{BB962C8B-B14F-4D97-AF65-F5344CB8AC3E}">
        <p14:creationId xmlns:p14="http://schemas.microsoft.com/office/powerpoint/2010/main" val="2802412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have a bunch of contigs now, what next? (Some may choose to stop here!)</a:t>
            </a:r>
          </a:p>
          <a:p>
            <a:pPr marL="342900" indent="-342900" algn="l">
              <a:buFontTx/>
              <a:buChar char="-"/>
            </a:pPr>
            <a:r>
              <a:rPr lang="en-CA" sz="1800" dirty="0"/>
              <a:t>Need information about which contigs linked to others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Mate paired sequencing – Roughly known size of larger fragments, sequence ends…</a:t>
            </a:r>
          </a:p>
          <a:p>
            <a:pPr marL="342900" indent="-342900" algn="l">
              <a:buFontTx/>
              <a:buChar char="-"/>
            </a:pPr>
            <a:r>
              <a:rPr lang="en-CA" sz="1800" dirty="0"/>
              <a:t>Long reads -&gt; Are long, high error rate (PacBio, Nanopore)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2050" name="Picture 2" descr="Figure 2.2: Basic steps of de novo assembly categorized into two distinct phases: contig assembly and scaffolding.">
            <a:extLst>
              <a:ext uri="{FF2B5EF4-FFF2-40B4-BE49-F238E27FC236}">
                <a16:creationId xmlns:a16="http://schemas.microsoft.com/office/drawing/2014/main" id="{6F97AA01-C3D6-4C73-A11A-F20C7D6222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254" t="15582"/>
          <a:stretch/>
        </p:blipFill>
        <p:spPr bwMode="auto">
          <a:xfrm>
            <a:off x="5597702" y="1471923"/>
            <a:ext cx="5720991" cy="391415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present and future of de novo whole-genome assembly | Semantic  Scholar">
            <a:extLst>
              <a:ext uri="{FF2B5EF4-FFF2-40B4-BE49-F238E27FC236}">
                <a16:creationId xmlns:a16="http://schemas.microsoft.com/office/drawing/2014/main" id="{E3770745-2D1E-42D3-B963-A29A003F3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8502" y="1576387"/>
            <a:ext cx="3912786"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085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How do we determine chromatin accessibility?</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r>
              <a:rPr lang="en-CA" sz="2000" dirty="0"/>
              <a:t>Enrich for a specific type of DNA, separate from rest of DNA, add adapters, sequence</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15</a:t>
            </a:r>
          </a:p>
        </p:txBody>
      </p:sp>
      <p:pic>
        <p:nvPicPr>
          <p:cNvPr id="2050" name="Picture 2">
            <a:extLst>
              <a:ext uri="{FF2B5EF4-FFF2-40B4-BE49-F238E27FC236}">
                <a16:creationId xmlns:a16="http://schemas.microsoft.com/office/drawing/2014/main" id="{A3CC053E-7849-4708-816E-1426B4EF47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633"/>
          <a:stretch/>
        </p:blipFill>
        <p:spPr bwMode="auto">
          <a:xfrm>
            <a:off x="1241423" y="1128554"/>
            <a:ext cx="4854575" cy="434575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83245563-6C99-465A-ADCE-0F50E4A86D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5551"/>
          <a:stretch/>
        </p:blipFill>
        <p:spPr bwMode="auto">
          <a:xfrm>
            <a:off x="6096000" y="3111819"/>
            <a:ext cx="4854575" cy="2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9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Hi-C (Chromatin conformation capture) -&gt; not just for studying disease</a:t>
            </a:r>
          </a:p>
          <a:p>
            <a:pPr marL="342900" indent="-342900" algn="l">
              <a:buFontTx/>
              <a:buChar char="-"/>
            </a:pPr>
            <a:r>
              <a:rPr lang="en-CA" sz="1800" dirty="0"/>
              <a:t>We don’t have chromosome level organization, but we have contigs</a:t>
            </a:r>
          </a:p>
          <a:p>
            <a:pPr marL="342900" indent="-342900" algn="l">
              <a:buFontTx/>
              <a:buChar char="-"/>
            </a:pPr>
            <a:r>
              <a:rPr lang="en-CA" sz="1800" dirty="0"/>
              <a:t>Hi-C compares interactions between all loci in the genome, so contigs should interact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You can obtain pseudo-chromosomes AND location of centromeres!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5" name="Picture 4">
            <a:extLst>
              <a:ext uri="{FF2B5EF4-FFF2-40B4-BE49-F238E27FC236}">
                <a16:creationId xmlns:a16="http://schemas.microsoft.com/office/drawing/2014/main" id="{72530346-32C8-46C4-B800-E14E9148D721}"/>
              </a:ext>
            </a:extLst>
          </p:cNvPr>
          <p:cNvPicPr>
            <a:picLocks noChangeAspect="1"/>
          </p:cNvPicPr>
          <p:nvPr/>
        </p:nvPicPr>
        <p:blipFill>
          <a:blip r:embed="rId3"/>
          <a:stretch>
            <a:fillRect/>
          </a:stretch>
        </p:blipFill>
        <p:spPr>
          <a:xfrm>
            <a:off x="4409446" y="2730912"/>
            <a:ext cx="4201854" cy="2931411"/>
          </a:xfrm>
          <a:prstGeom prst="rect">
            <a:avLst/>
          </a:prstGeom>
        </p:spPr>
      </p:pic>
      <p:pic>
        <p:nvPicPr>
          <p:cNvPr id="6" name="Picture 5">
            <a:extLst>
              <a:ext uri="{FF2B5EF4-FFF2-40B4-BE49-F238E27FC236}">
                <a16:creationId xmlns:a16="http://schemas.microsoft.com/office/drawing/2014/main" id="{54CD4E35-F0BE-4F4B-885A-26B21965A0F1}"/>
              </a:ext>
            </a:extLst>
          </p:cNvPr>
          <p:cNvPicPr>
            <a:picLocks noChangeAspect="1"/>
          </p:cNvPicPr>
          <p:nvPr/>
        </p:nvPicPr>
        <p:blipFill>
          <a:blip r:embed="rId4"/>
          <a:stretch>
            <a:fillRect/>
          </a:stretch>
        </p:blipFill>
        <p:spPr>
          <a:xfrm>
            <a:off x="8733704" y="2651013"/>
            <a:ext cx="3167154" cy="3011310"/>
          </a:xfrm>
          <a:prstGeom prst="rect">
            <a:avLst/>
          </a:prstGeom>
        </p:spPr>
      </p:pic>
      <p:pic>
        <p:nvPicPr>
          <p:cNvPr id="8" name="Picture 7">
            <a:extLst>
              <a:ext uri="{FF2B5EF4-FFF2-40B4-BE49-F238E27FC236}">
                <a16:creationId xmlns:a16="http://schemas.microsoft.com/office/drawing/2014/main" id="{9A588DC3-420C-4059-8138-856C42A3DDF0}"/>
              </a:ext>
            </a:extLst>
          </p:cNvPr>
          <p:cNvPicPr>
            <a:picLocks noChangeAspect="1"/>
          </p:cNvPicPr>
          <p:nvPr/>
        </p:nvPicPr>
        <p:blipFill>
          <a:blip r:embed="rId5"/>
          <a:stretch>
            <a:fillRect/>
          </a:stretch>
        </p:blipFill>
        <p:spPr>
          <a:xfrm>
            <a:off x="4679892" y="1863929"/>
            <a:ext cx="3364878" cy="892053"/>
          </a:xfrm>
          <a:prstGeom prst="rect">
            <a:avLst/>
          </a:prstGeom>
        </p:spPr>
      </p:pic>
      <p:pic>
        <p:nvPicPr>
          <p:cNvPr id="10" name="Picture 9">
            <a:extLst>
              <a:ext uri="{FF2B5EF4-FFF2-40B4-BE49-F238E27FC236}">
                <a16:creationId xmlns:a16="http://schemas.microsoft.com/office/drawing/2014/main" id="{36E89FC2-F256-4008-A201-C7B847A15679}"/>
              </a:ext>
            </a:extLst>
          </p:cNvPr>
          <p:cNvPicPr>
            <a:picLocks noChangeAspect="1"/>
          </p:cNvPicPr>
          <p:nvPr/>
        </p:nvPicPr>
        <p:blipFill rotWithShape="1">
          <a:blip r:embed="rId6"/>
          <a:srcRect l="3238" b="50000"/>
          <a:stretch/>
        </p:blipFill>
        <p:spPr>
          <a:xfrm>
            <a:off x="43640" y="3267076"/>
            <a:ext cx="4243402" cy="1614428"/>
          </a:xfrm>
          <a:prstGeom prst="rect">
            <a:avLst/>
          </a:prstGeom>
        </p:spPr>
      </p:pic>
    </p:spTree>
    <p:extLst>
      <p:ext uri="{BB962C8B-B14F-4D97-AF65-F5344CB8AC3E}">
        <p14:creationId xmlns:p14="http://schemas.microsoft.com/office/powerpoint/2010/main" val="4030364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Optical mapping technology coming of age</a:t>
            </a:r>
          </a:p>
          <a:p>
            <a:pPr marL="342900" indent="-342900" algn="l">
              <a:buFontTx/>
              <a:buChar char="-"/>
            </a:pPr>
            <a:r>
              <a:rPr lang="en-CA" sz="1800" dirty="0"/>
              <a:t>DNA fixed on chips, stretched with microfluidics/electrophoresis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Complements DNA sequencing by providing a physical map</a:t>
            </a:r>
          </a:p>
          <a:p>
            <a:pPr marL="342900" indent="-342900" algn="l">
              <a:buFontTx/>
              <a:buChar char="-"/>
            </a:pPr>
            <a:r>
              <a:rPr lang="en-CA" sz="1800" dirty="0"/>
              <a:t>DNA Sequencing -&gt; Short DNA sequences (contigs) -&gt; Restriction sites locations within contigs</a:t>
            </a:r>
          </a:p>
          <a:p>
            <a:pPr marL="342900" indent="-342900" algn="l">
              <a:buFontTx/>
              <a:buChar char="-"/>
            </a:pPr>
            <a:r>
              <a:rPr lang="en-CA" sz="1800" dirty="0"/>
              <a:t>Optical Mapping -&gt; Large DNA fragments of unknown sequence -&gt; Restriction site location within fragments</a:t>
            </a:r>
          </a:p>
          <a:p>
            <a:pPr marL="342900" indent="-342900" algn="l">
              <a:buFontTx/>
              <a:buChar char="-"/>
            </a:pPr>
            <a:r>
              <a:rPr lang="en-CA" sz="1800" dirty="0"/>
              <a:t>Combined? Order contigs based on order of restriction sites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5" name="Picture 4">
            <a:extLst>
              <a:ext uri="{FF2B5EF4-FFF2-40B4-BE49-F238E27FC236}">
                <a16:creationId xmlns:a16="http://schemas.microsoft.com/office/drawing/2014/main" id="{FE0820FD-F014-4564-89AB-1575BB86034A}"/>
              </a:ext>
            </a:extLst>
          </p:cNvPr>
          <p:cNvPicPr>
            <a:picLocks noChangeAspect="1"/>
          </p:cNvPicPr>
          <p:nvPr/>
        </p:nvPicPr>
        <p:blipFill>
          <a:blip r:embed="rId3"/>
          <a:stretch>
            <a:fillRect/>
          </a:stretch>
        </p:blipFill>
        <p:spPr>
          <a:xfrm>
            <a:off x="327525" y="1954180"/>
            <a:ext cx="1658748" cy="2382084"/>
          </a:xfrm>
          <a:prstGeom prst="rect">
            <a:avLst/>
          </a:prstGeom>
        </p:spPr>
      </p:pic>
      <p:sp>
        <p:nvSpPr>
          <p:cNvPr id="6" name="TextBox 5">
            <a:extLst>
              <a:ext uri="{FF2B5EF4-FFF2-40B4-BE49-F238E27FC236}">
                <a16:creationId xmlns:a16="http://schemas.microsoft.com/office/drawing/2014/main" id="{2B3EF341-B292-441B-90A4-97447316E722}"/>
              </a:ext>
            </a:extLst>
          </p:cNvPr>
          <p:cNvSpPr txBox="1"/>
          <p:nvPr/>
        </p:nvSpPr>
        <p:spPr>
          <a:xfrm>
            <a:off x="723003" y="4432140"/>
            <a:ext cx="848181" cy="369332"/>
          </a:xfrm>
          <a:prstGeom prst="rect">
            <a:avLst/>
          </a:prstGeom>
          <a:noFill/>
        </p:spPr>
        <p:txBody>
          <a:bodyPr wrap="none" rtlCol="0">
            <a:spAutoFit/>
          </a:bodyPr>
          <a:lstStyle/>
          <a:p>
            <a:r>
              <a:rPr lang="en-CA" dirty="0"/>
              <a:t>1</a:t>
            </a:r>
            <a:r>
              <a:rPr lang="en-CA" baseline="30000" dirty="0"/>
              <a:t>st</a:t>
            </a:r>
            <a:r>
              <a:rPr lang="en-CA" dirty="0"/>
              <a:t> Gen</a:t>
            </a:r>
          </a:p>
        </p:txBody>
      </p:sp>
      <p:pic>
        <p:nvPicPr>
          <p:cNvPr id="8" name="Picture 7">
            <a:extLst>
              <a:ext uri="{FF2B5EF4-FFF2-40B4-BE49-F238E27FC236}">
                <a16:creationId xmlns:a16="http://schemas.microsoft.com/office/drawing/2014/main" id="{1BA1E478-A0E1-41F6-8B20-9DAF5B0328EB}"/>
              </a:ext>
            </a:extLst>
          </p:cNvPr>
          <p:cNvPicPr>
            <a:picLocks noChangeAspect="1"/>
          </p:cNvPicPr>
          <p:nvPr/>
        </p:nvPicPr>
        <p:blipFill>
          <a:blip r:embed="rId4"/>
          <a:stretch>
            <a:fillRect/>
          </a:stretch>
        </p:blipFill>
        <p:spPr>
          <a:xfrm>
            <a:off x="2446547" y="1992661"/>
            <a:ext cx="3942409" cy="2259601"/>
          </a:xfrm>
          <a:prstGeom prst="rect">
            <a:avLst/>
          </a:prstGeom>
        </p:spPr>
      </p:pic>
      <p:sp>
        <p:nvSpPr>
          <p:cNvPr id="10" name="TextBox 9">
            <a:extLst>
              <a:ext uri="{FF2B5EF4-FFF2-40B4-BE49-F238E27FC236}">
                <a16:creationId xmlns:a16="http://schemas.microsoft.com/office/drawing/2014/main" id="{29930182-B238-4C20-9D26-E28086D1FA27}"/>
              </a:ext>
            </a:extLst>
          </p:cNvPr>
          <p:cNvSpPr txBox="1"/>
          <p:nvPr/>
        </p:nvSpPr>
        <p:spPr>
          <a:xfrm>
            <a:off x="3767165" y="4432140"/>
            <a:ext cx="981359" cy="369332"/>
          </a:xfrm>
          <a:prstGeom prst="rect">
            <a:avLst/>
          </a:prstGeom>
          <a:noFill/>
        </p:spPr>
        <p:txBody>
          <a:bodyPr wrap="none" rtlCol="0">
            <a:spAutoFit/>
          </a:bodyPr>
          <a:lstStyle/>
          <a:p>
            <a:r>
              <a:rPr lang="en-CA" dirty="0"/>
              <a:t>2nd Gen</a:t>
            </a:r>
          </a:p>
        </p:txBody>
      </p:sp>
      <p:pic>
        <p:nvPicPr>
          <p:cNvPr id="9" name="Picture 2">
            <a:extLst>
              <a:ext uri="{FF2B5EF4-FFF2-40B4-BE49-F238E27FC236}">
                <a16:creationId xmlns:a16="http://schemas.microsoft.com/office/drawing/2014/main" id="{F843290B-E4EC-4CB0-A0E4-4FD4C447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242989" y="2452690"/>
            <a:ext cx="2770357" cy="15578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FD6BE23-E9CD-48F6-AD33-232702DFEDB6}"/>
              </a:ext>
            </a:extLst>
          </p:cNvPr>
          <p:cNvPicPr>
            <a:picLocks noChangeAspect="1"/>
          </p:cNvPicPr>
          <p:nvPr/>
        </p:nvPicPr>
        <p:blipFill>
          <a:blip r:embed="rId6"/>
          <a:stretch>
            <a:fillRect/>
          </a:stretch>
        </p:blipFill>
        <p:spPr>
          <a:xfrm>
            <a:off x="8671670" y="2086872"/>
            <a:ext cx="3318775" cy="2345268"/>
          </a:xfrm>
          <a:prstGeom prst="rect">
            <a:avLst/>
          </a:prstGeom>
        </p:spPr>
      </p:pic>
    </p:spTree>
    <p:extLst>
      <p:ext uri="{BB962C8B-B14F-4D97-AF65-F5344CB8AC3E}">
        <p14:creationId xmlns:p14="http://schemas.microsoft.com/office/powerpoint/2010/main" val="2970111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CA" sz="1800" b="1" u="sng" dirty="0"/>
              <a:t>Chromosome scale </a:t>
            </a:r>
            <a:r>
              <a:rPr lang="en-CA" sz="1800" dirty="0"/>
              <a:t>assemblies now accessible for researchers with optical mapping</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12" name="Picture 11">
            <a:extLst>
              <a:ext uri="{FF2B5EF4-FFF2-40B4-BE49-F238E27FC236}">
                <a16:creationId xmlns:a16="http://schemas.microsoft.com/office/drawing/2014/main" id="{AB37E69C-D1AD-47D5-A41B-22AB1F8C5AF6}"/>
              </a:ext>
            </a:extLst>
          </p:cNvPr>
          <p:cNvPicPr>
            <a:picLocks noChangeAspect="1"/>
          </p:cNvPicPr>
          <p:nvPr/>
        </p:nvPicPr>
        <p:blipFill>
          <a:blip r:embed="rId3"/>
          <a:stretch>
            <a:fillRect/>
          </a:stretch>
        </p:blipFill>
        <p:spPr>
          <a:xfrm>
            <a:off x="510266" y="1330382"/>
            <a:ext cx="5441206" cy="1384415"/>
          </a:xfrm>
          <a:prstGeom prst="rect">
            <a:avLst/>
          </a:prstGeom>
        </p:spPr>
      </p:pic>
      <p:pic>
        <p:nvPicPr>
          <p:cNvPr id="9" name="Picture 2" descr="Thinking Face on Apple iOS 13.3">
            <a:extLst>
              <a:ext uri="{FF2B5EF4-FFF2-40B4-BE49-F238E27FC236}">
                <a16:creationId xmlns:a16="http://schemas.microsoft.com/office/drawing/2014/main" id="{D17E5BCF-F866-478C-963C-3429ADCE7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8178" y="2053235"/>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8B008A4-761E-498C-A326-D535C841E5E4}"/>
              </a:ext>
            </a:extLst>
          </p:cNvPr>
          <p:cNvSpPr txBox="1"/>
          <p:nvPr/>
        </p:nvSpPr>
        <p:spPr>
          <a:xfrm>
            <a:off x="6072866" y="2181381"/>
            <a:ext cx="4885312" cy="369332"/>
          </a:xfrm>
          <a:prstGeom prst="rect">
            <a:avLst/>
          </a:prstGeom>
          <a:noFill/>
        </p:spPr>
        <p:txBody>
          <a:bodyPr wrap="none" rtlCol="0">
            <a:spAutoFit/>
          </a:bodyPr>
          <a:lstStyle/>
          <a:p>
            <a:r>
              <a:rPr lang="en-US" b="1" dirty="0"/>
              <a:t>What do I have to understand from this paper???</a:t>
            </a:r>
          </a:p>
        </p:txBody>
      </p:sp>
      <p:pic>
        <p:nvPicPr>
          <p:cNvPr id="11" name="Picture 2" descr="Thinking Face on Apple iOS 13.3">
            <a:extLst>
              <a:ext uri="{FF2B5EF4-FFF2-40B4-BE49-F238E27FC236}">
                <a16:creationId xmlns:a16="http://schemas.microsoft.com/office/drawing/2014/main" id="{64BE868E-8E62-4439-9F57-E1CA9E5385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2465" y="2053235"/>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AAE7E9F-0FF2-436B-A0EF-8C3A1B6C64DA}"/>
              </a:ext>
            </a:extLst>
          </p:cNvPr>
          <p:cNvSpPr txBox="1"/>
          <p:nvPr/>
        </p:nvSpPr>
        <p:spPr>
          <a:xfrm>
            <a:off x="5905988" y="2691585"/>
            <a:ext cx="7160080" cy="1569660"/>
          </a:xfrm>
          <a:prstGeom prst="rect">
            <a:avLst/>
          </a:prstGeom>
          <a:noFill/>
        </p:spPr>
        <p:txBody>
          <a:bodyPr wrap="square" rtlCol="0">
            <a:spAutoFit/>
          </a:bodyPr>
          <a:lstStyle/>
          <a:p>
            <a:pPr marL="285750" indent="-285750">
              <a:buFontTx/>
              <a:buChar char="-"/>
            </a:pPr>
            <a:r>
              <a:rPr lang="en-US" sz="1600" dirty="0"/>
              <a:t>How did optical sequencing improve assembly of the genome?</a:t>
            </a:r>
          </a:p>
          <a:p>
            <a:pPr marL="285750" indent="-285750">
              <a:buFontTx/>
              <a:buChar char="-"/>
            </a:pPr>
            <a:endParaRPr lang="en-US" sz="1600" dirty="0"/>
          </a:p>
          <a:p>
            <a:pPr marL="285750" indent="-285750">
              <a:buFontTx/>
              <a:buChar char="-"/>
            </a:pPr>
            <a:r>
              <a:rPr lang="en-US" sz="1600" dirty="0"/>
              <a:t>What types of misassembles can optical mapping detect?</a:t>
            </a:r>
          </a:p>
          <a:p>
            <a:pPr marL="285750" indent="-285750">
              <a:buFontTx/>
              <a:buChar char="-"/>
            </a:pPr>
            <a:endParaRPr lang="en-US" sz="1600" dirty="0"/>
          </a:p>
          <a:p>
            <a:pPr marL="285750" indent="-285750">
              <a:buFontTx/>
              <a:buChar char="-"/>
            </a:pPr>
            <a:endParaRPr lang="en-US" sz="1600" dirty="0"/>
          </a:p>
          <a:p>
            <a:pPr marL="285750" indent="-285750">
              <a:buFontTx/>
              <a:buChar char="-"/>
            </a:pPr>
            <a:endParaRPr lang="en-US" sz="1600" dirty="0"/>
          </a:p>
        </p:txBody>
      </p:sp>
      <p:pic>
        <p:nvPicPr>
          <p:cNvPr id="2050" name="Picture 2">
            <a:extLst>
              <a:ext uri="{FF2B5EF4-FFF2-40B4-BE49-F238E27FC236}">
                <a16:creationId xmlns:a16="http://schemas.microsoft.com/office/drawing/2014/main" id="{83808BB7-306F-41DE-95CE-F6AE1B4ED2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57981"/>
            <a:ext cx="2495550" cy="33236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93CEEDD-3FB3-4761-9502-B95C70D0F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4150" y="3363766"/>
            <a:ext cx="2879511" cy="230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00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Scaffolding</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CA" sz="1800" b="1" u="sng" dirty="0"/>
              <a:t>Chromosome scale </a:t>
            </a:r>
            <a:r>
              <a:rPr lang="en-CA" sz="1800" dirty="0"/>
              <a:t>assemblies now accessible for researchers with optical mapping</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r>
              <a:rPr lang="en-CA" sz="1800" dirty="0"/>
              <a:t>Optical mapping significantly reduces number of contigs, identifies misassembles</a:t>
            </a:r>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285750" indent="-28575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12" name="Picture 11">
            <a:extLst>
              <a:ext uri="{FF2B5EF4-FFF2-40B4-BE49-F238E27FC236}">
                <a16:creationId xmlns:a16="http://schemas.microsoft.com/office/drawing/2014/main" id="{AB37E69C-D1AD-47D5-A41B-22AB1F8C5AF6}"/>
              </a:ext>
            </a:extLst>
          </p:cNvPr>
          <p:cNvPicPr>
            <a:picLocks noChangeAspect="1"/>
          </p:cNvPicPr>
          <p:nvPr/>
        </p:nvPicPr>
        <p:blipFill>
          <a:blip r:embed="rId3"/>
          <a:stretch>
            <a:fillRect/>
          </a:stretch>
        </p:blipFill>
        <p:spPr>
          <a:xfrm>
            <a:off x="510266" y="1330382"/>
            <a:ext cx="5441206" cy="1384415"/>
          </a:xfrm>
          <a:prstGeom prst="rect">
            <a:avLst/>
          </a:prstGeom>
        </p:spPr>
      </p:pic>
      <p:pic>
        <p:nvPicPr>
          <p:cNvPr id="6" name="Picture 5">
            <a:extLst>
              <a:ext uri="{FF2B5EF4-FFF2-40B4-BE49-F238E27FC236}">
                <a16:creationId xmlns:a16="http://schemas.microsoft.com/office/drawing/2014/main" id="{02EA9F2A-AB9F-45DB-8833-870AA0572436}"/>
              </a:ext>
            </a:extLst>
          </p:cNvPr>
          <p:cNvPicPr>
            <a:picLocks noChangeAspect="1"/>
          </p:cNvPicPr>
          <p:nvPr/>
        </p:nvPicPr>
        <p:blipFill>
          <a:blip r:embed="rId4"/>
          <a:stretch>
            <a:fillRect/>
          </a:stretch>
        </p:blipFill>
        <p:spPr>
          <a:xfrm>
            <a:off x="137865" y="2705101"/>
            <a:ext cx="5562600" cy="3076575"/>
          </a:xfrm>
          <a:prstGeom prst="rect">
            <a:avLst/>
          </a:prstGeom>
        </p:spPr>
      </p:pic>
      <p:pic>
        <p:nvPicPr>
          <p:cNvPr id="8" name="Picture 7">
            <a:extLst>
              <a:ext uri="{FF2B5EF4-FFF2-40B4-BE49-F238E27FC236}">
                <a16:creationId xmlns:a16="http://schemas.microsoft.com/office/drawing/2014/main" id="{5588ECFC-FA29-4DDA-8B40-140137A05523}"/>
              </a:ext>
            </a:extLst>
          </p:cNvPr>
          <p:cNvPicPr>
            <a:picLocks noChangeAspect="1"/>
          </p:cNvPicPr>
          <p:nvPr/>
        </p:nvPicPr>
        <p:blipFill>
          <a:blip r:embed="rId5"/>
          <a:stretch>
            <a:fillRect/>
          </a:stretch>
        </p:blipFill>
        <p:spPr>
          <a:xfrm>
            <a:off x="5748286" y="3611416"/>
            <a:ext cx="6234362" cy="1487849"/>
          </a:xfrm>
          <a:prstGeom prst="rect">
            <a:avLst/>
          </a:prstGeom>
        </p:spPr>
      </p:pic>
    </p:spTree>
    <p:extLst>
      <p:ext uri="{BB962C8B-B14F-4D97-AF65-F5344CB8AC3E}">
        <p14:creationId xmlns:p14="http://schemas.microsoft.com/office/powerpoint/2010/main" val="2673019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a:t>
            </a:r>
            <a:r>
              <a:rPr lang="en-CA" sz="3600" b="1">
                <a:solidFill>
                  <a:schemeClr val="bg1"/>
                </a:solidFill>
              </a:rPr>
              <a:t>The Endpoint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We’ve gone from reads, to contigs, to scaffolds, to chromosome level arrangements</a:t>
            </a:r>
          </a:p>
          <a:p>
            <a:pPr marL="342900" indent="-342900" algn="l">
              <a:buFontTx/>
              <a:buChar char="-"/>
            </a:pPr>
            <a:r>
              <a:rPr lang="en-CA" sz="1800" dirty="0"/>
              <a:t>Where does it end??? Where do you stop???</a:t>
            </a:r>
          </a:p>
          <a:p>
            <a:pPr marL="342900" indent="-342900" algn="l">
              <a:buFontTx/>
              <a:buChar char="-"/>
            </a:pPr>
            <a:r>
              <a:rPr lang="en-CA" sz="1800" dirty="0"/>
              <a:t>One (Old) metric – </a:t>
            </a:r>
            <a:r>
              <a:rPr lang="en-CA" sz="1800" b="1" u="sng" dirty="0"/>
              <a:t>N50</a:t>
            </a:r>
            <a:r>
              <a:rPr lang="en-CA" sz="1800" dirty="0"/>
              <a:t> – </a:t>
            </a:r>
            <a:r>
              <a:rPr lang="en-US" sz="1800" dirty="0"/>
              <a:t>Minimum length such that 50% of the genome can be covered by contigs or scaffolds of that size or greater</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Longer (Higher N50) is “better”, but doesn’t reflect accuracy of assembly</a:t>
            </a:r>
          </a:p>
          <a:p>
            <a:pPr marL="342900" indent="-342900" algn="l">
              <a:buFontTx/>
              <a:buChar char="-"/>
            </a:pPr>
            <a:r>
              <a:rPr lang="en-CA" sz="1800" dirty="0"/>
              <a:t>There’s also U50, UL50, UG50, UG50%, N90, NG50, and D50….</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1026" name="Picture 2">
            <a:extLst>
              <a:ext uri="{FF2B5EF4-FFF2-40B4-BE49-F238E27FC236}">
                <a16:creationId xmlns:a16="http://schemas.microsoft.com/office/drawing/2014/main" id="{60574AD2-BA8F-4012-9704-8D1F864C7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175" y="2752726"/>
            <a:ext cx="7695578" cy="155114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9CACC7C7-31EB-41F7-BF89-C20E4E34901A}"/>
              </a:ext>
            </a:extLst>
          </p:cNvPr>
          <p:cNvSpPr/>
          <p:nvPr/>
        </p:nvSpPr>
        <p:spPr>
          <a:xfrm>
            <a:off x="8813753" y="3404471"/>
            <a:ext cx="771527" cy="24765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300DE283-B57D-4227-9F1A-C29A2B990475}"/>
              </a:ext>
            </a:extLst>
          </p:cNvPr>
          <p:cNvSpPr txBox="1"/>
          <p:nvPr/>
        </p:nvSpPr>
        <p:spPr>
          <a:xfrm>
            <a:off x="9585280" y="3343630"/>
            <a:ext cx="1326004" cy="369332"/>
          </a:xfrm>
          <a:prstGeom prst="rect">
            <a:avLst/>
          </a:prstGeom>
          <a:noFill/>
        </p:spPr>
        <p:txBody>
          <a:bodyPr wrap="none" rtlCol="0">
            <a:spAutoFit/>
          </a:bodyPr>
          <a:lstStyle/>
          <a:p>
            <a:r>
              <a:rPr lang="en-CA" dirty="0"/>
              <a:t>N50 of 60kb</a:t>
            </a:r>
          </a:p>
        </p:txBody>
      </p:sp>
    </p:spTree>
    <p:extLst>
      <p:ext uri="{BB962C8B-B14F-4D97-AF65-F5344CB8AC3E}">
        <p14:creationId xmlns:p14="http://schemas.microsoft.com/office/powerpoint/2010/main" val="3490232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a:t>
            </a:r>
            <a:r>
              <a:rPr lang="en-CA" sz="3600" b="1">
                <a:solidFill>
                  <a:schemeClr val="bg1"/>
                </a:solidFill>
              </a:rPr>
              <a:t>The Endpoint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Completion levels?</a:t>
            </a:r>
          </a:p>
          <a:p>
            <a:pPr marL="342900" indent="-342900" algn="l">
              <a:buFontTx/>
              <a:buChar char="-"/>
            </a:pPr>
            <a:endParaRPr lang="en-CA" sz="1800" dirty="0"/>
          </a:p>
          <a:p>
            <a:pPr marL="342900" indent="-342900" algn="l">
              <a:buFontTx/>
              <a:buChar char="-"/>
            </a:pPr>
            <a:r>
              <a:rPr lang="en-CA" sz="1800" dirty="0"/>
              <a:t>“Draft” genome</a:t>
            </a:r>
          </a:p>
          <a:p>
            <a:pPr marL="800100" lvl="1" indent="-342900" algn="l">
              <a:buFontTx/>
              <a:buChar char="-"/>
            </a:pPr>
            <a:r>
              <a:rPr lang="en-CA" sz="1400" dirty="0"/>
              <a:t>Usually left at contig level, minimal scaffolding</a:t>
            </a:r>
          </a:p>
          <a:p>
            <a:pPr marL="800100" lvl="1" indent="-342900" algn="l">
              <a:buFontTx/>
              <a:buChar char="-"/>
            </a:pPr>
            <a:r>
              <a:rPr lang="en-CA" sz="1400" dirty="0"/>
              <a:t>Significant errors, gaps</a:t>
            </a:r>
          </a:p>
          <a:p>
            <a:pPr marL="800100" lvl="1" indent="-342900" algn="l">
              <a:buFontTx/>
              <a:buChar char="-"/>
            </a:pPr>
            <a:r>
              <a:rPr lang="en-CA" sz="1400" dirty="0"/>
              <a:t>No chromosomal level arrangements</a:t>
            </a:r>
          </a:p>
          <a:p>
            <a:pPr marL="800100" lvl="1" indent="-342900" algn="l">
              <a:buFontTx/>
              <a:buChar char="-"/>
            </a:pPr>
            <a:r>
              <a:rPr lang="en-CA" sz="1400" dirty="0"/>
              <a:t>Good enough for some analysis</a:t>
            </a:r>
          </a:p>
          <a:p>
            <a:pPr marL="800100" lvl="1" indent="-342900" algn="l">
              <a:buFontTx/>
              <a:buChar char="-"/>
            </a:pPr>
            <a:endParaRPr lang="en-CA" sz="1400" dirty="0"/>
          </a:p>
          <a:p>
            <a:pPr marL="800100" lvl="1" indent="-342900" algn="l">
              <a:buFontTx/>
              <a:buChar char="-"/>
            </a:pPr>
            <a:endParaRPr lang="en-CA" sz="1400" dirty="0"/>
          </a:p>
          <a:p>
            <a:pPr marL="342900" indent="-342900" algn="l">
              <a:buFontTx/>
              <a:buChar char="-"/>
            </a:pPr>
            <a:r>
              <a:rPr lang="en-CA" sz="1800" dirty="0"/>
              <a:t>“Reference” genome</a:t>
            </a:r>
          </a:p>
          <a:p>
            <a:pPr marL="800100" lvl="1" indent="-342900" algn="l">
              <a:buFontTx/>
              <a:buChar char="-"/>
            </a:pPr>
            <a:r>
              <a:rPr lang="en-CA" sz="1400" dirty="0"/>
              <a:t>Most sequences contained within chromosome scaffolds</a:t>
            </a:r>
          </a:p>
          <a:p>
            <a:pPr marL="800100" lvl="1" indent="-342900" algn="l">
              <a:buFontTx/>
              <a:buChar char="-"/>
            </a:pPr>
            <a:r>
              <a:rPr lang="en-CA" sz="1400" dirty="0"/>
              <a:t>Few errors, gaps (Human genome has few hundred gaps)</a:t>
            </a:r>
          </a:p>
          <a:p>
            <a:pPr marL="800100" lvl="1" indent="-342900" algn="l">
              <a:buFontTx/>
              <a:buChar char="-"/>
            </a:pPr>
            <a:r>
              <a:rPr lang="en-CA" sz="1400" dirty="0"/>
              <a:t>Chromosomal level arrangement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Vertebrate Genome Project: “</a:t>
            </a:r>
            <a:r>
              <a:rPr lang="en-US" sz="1800" dirty="0"/>
              <a:t>The consortium requires that all released genomes have an N50 size of at least 1 Mb for contigs and 10 Mb for scaffolds, that sequence error frequency be no higher than 1 in 10,000 bases, that structural variants be confirmed by multiple technologies, and that at least 90% of the sequence be assigned to chromosomes and haplotype phased.”</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1026" name="Picture 2" descr="Create meme &quot;Gentleman (Gentleman , monocle meme, like a sir meme)&quot; -  Pictures - Meme-arsenal.com">
            <a:extLst>
              <a:ext uri="{FF2B5EF4-FFF2-40B4-BE49-F238E27FC236}">
                <a16:creationId xmlns:a16="http://schemas.microsoft.com/office/drawing/2014/main" id="{3DDE9AA5-39E9-42D5-8FE3-59814D3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8372" y="3073400"/>
            <a:ext cx="2086610" cy="208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50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 Annotation</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3" y="67114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have the genome sequence of our organism, now what?</a:t>
            </a:r>
          </a:p>
          <a:p>
            <a:pPr marL="342900" indent="-342900" algn="l">
              <a:buFontTx/>
              <a:buChar char="-"/>
            </a:pPr>
            <a:r>
              <a:rPr lang="en-CA" sz="1800" dirty="0"/>
              <a:t>Annotation! What piece of DNA does what, overlapping with some aspect of functional and comparative genomics</a:t>
            </a:r>
          </a:p>
          <a:p>
            <a:pPr marL="342900" indent="-342900" algn="l">
              <a:buFontTx/>
              <a:buChar char="-"/>
            </a:pPr>
            <a:endParaRPr lang="en-CA" sz="1800" dirty="0"/>
          </a:p>
          <a:p>
            <a:pPr marL="342900" indent="-342900" algn="l">
              <a:buFontTx/>
              <a:buChar char="-"/>
            </a:pPr>
            <a:r>
              <a:rPr lang="en-CA" sz="1800" dirty="0"/>
              <a:t>First things first -&gt; Repeats, repetitive regions, transposons…</a:t>
            </a:r>
          </a:p>
          <a:p>
            <a:pPr marL="342900" indent="-342900" algn="l">
              <a:buFontTx/>
              <a:buChar char="-"/>
            </a:pPr>
            <a:r>
              <a:rPr lang="en-CA" sz="1800" dirty="0"/>
              <a:t>45%-60% of the human genome are repeats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graphicFrame>
        <p:nvGraphicFramePr>
          <p:cNvPr id="9" name="Table 8">
            <a:extLst>
              <a:ext uri="{FF2B5EF4-FFF2-40B4-BE49-F238E27FC236}">
                <a16:creationId xmlns:a16="http://schemas.microsoft.com/office/drawing/2014/main" id="{955DE124-1F8B-4795-B9D9-A4DB915FD77E}"/>
              </a:ext>
            </a:extLst>
          </p:cNvPr>
          <p:cNvGraphicFramePr>
            <a:graphicFrameLocks noGrp="1"/>
          </p:cNvGraphicFramePr>
          <p:nvPr/>
        </p:nvGraphicFramePr>
        <p:xfrm>
          <a:off x="6210299" y="3034098"/>
          <a:ext cx="5900783" cy="2926920"/>
        </p:xfrm>
        <a:graphic>
          <a:graphicData uri="http://schemas.openxmlformats.org/drawingml/2006/table">
            <a:tbl>
              <a:tblPr/>
              <a:tblGrid>
                <a:gridCol w="1422537">
                  <a:extLst>
                    <a:ext uri="{9D8B030D-6E8A-4147-A177-3AD203B41FA5}">
                      <a16:colId xmlns:a16="http://schemas.microsoft.com/office/drawing/2014/main" val="2557763886"/>
                    </a:ext>
                  </a:extLst>
                </a:gridCol>
                <a:gridCol w="4478246">
                  <a:extLst>
                    <a:ext uri="{9D8B030D-6E8A-4147-A177-3AD203B41FA5}">
                      <a16:colId xmlns:a16="http://schemas.microsoft.com/office/drawing/2014/main" val="1920502085"/>
                    </a:ext>
                  </a:extLst>
                </a:gridCol>
              </a:tblGrid>
              <a:tr h="273264">
                <a:tc>
                  <a:txBody>
                    <a:bodyPr/>
                    <a:lstStyle/>
                    <a:p>
                      <a:pPr algn="l"/>
                      <a:r>
                        <a:rPr lang="en-CA" sz="900" b="1" dirty="0">
                          <a:solidFill>
                            <a:srgbClr val="333333"/>
                          </a:solidFill>
                          <a:effectLst/>
                        </a:rPr>
                        <a:t>Centromere</a:t>
                      </a:r>
                    </a:p>
                  </a:txBody>
                  <a:tcPr marL="45804" marR="45804" marT="22902" marB="22902">
                    <a:lnL>
                      <a:noFill/>
                    </a:lnL>
                    <a:lnR>
                      <a:noFill/>
                    </a:lnR>
                    <a:lnT>
                      <a:noFill/>
                    </a:lnT>
                    <a:lnB>
                      <a:noFill/>
                    </a:lnB>
                    <a:solidFill>
                      <a:srgbClr val="FFFFFF"/>
                    </a:solidFill>
                  </a:tcPr>
                </a:tc>
                <a:tc>
                  <a:txBody>
                    <a:bodyPr/>
                    <a:lstStyle/>
                    <a:p>
                      <a:pPr algn="l"/>
                      <a:r>
                        <a:rPr lang="en-US" sz="900">
                          <a:solidFill>
                            <a:srgbClr val="333333"/>
                          </a:solidFill>
                          <a:effectLst/>
                        </a:rPr>
                        <a:t>The region of the chromosome at which the two sister chromatids are joined during mitosis and meiosis, mostly composed of satellite DNA.</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1310599621"/>
                  </a:ext>
                </a:extLst>
              </a:tr>
              <a:tr h="156182">
                <a:tc>
                  <a:txBody>
                    <a:bodyPr/>
                    <a:lstStyle/>
                    <a:p>
                      <a:pPr algn="l"/>
                      <a:r>
                        <a:rPr lang="en-CA" sz="900" b="1" dirty="0">
                          <a:solidFill>
                            <a:srgbClr val="333333"/>
                          </a:solidFill>
                          <a:effectLst/>
                        </a:rPr>
                        <a:t>Low complexity regions</a:t>
                      </a:r>
                    </a:p>
                  </a:txBody>
                  <a:tcPr marL="45804" marR="45804" marT="22902" marB="22902">
                    <a:lnL>
                      <a:noFill/>
                    </a:lnL>
                    <a:lnR>
                      <a:noFill/>
                    </a:lnR>
                    <a:lnT>
                      <a:noFill/>
                    </a:lnT>
                    <a:lnB>
                      <a:noFill/>
                    </a:lnB>
                    <a:solidFill>
                      <a:srgbClr val="FFFFFF"/>
                    </a:solidFill>
                  </a:tcPr>
                </a:tc>
                <a:tc>
                  <a:txBody>
                    <a:bodyPr/>
                    <a:lstStyle/>
                    <a:p>
                      <a:pPr algn="l"/>
                      <a:r>
                        <a:rPr lang="en-US" sz="900">
                          <a:solidFill>
                            <a:srgbClr val="333333"/>
                          </a:solidFill>
                          <a:effectLst/>
                        </a:rPr>
                        <a:t>Poly-purine or poly-pyrimidine stretches, or regions of extremely high AT or GC content.</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260472588"/>
                  </a:ext>
                </a:extLst>
              </a:tr>
              <a:tr h="273264">
                <a:tc>
                  <a:txBody>
                    <a:bodyPr/>
                    <a:lstStyle/>
                    <a:p>
                      <a:pPr algn="l"/>
                      <a:r>
                        <a:rPr lang="en-CA" sz="900" b="1" dirty="0">
                          <a:solidFill>
                            <a:srgbClr val="333333"/>
                          </a:solidFill>
                          <a:effectLst/>
                        </a:rPr>
                        <a:t>RNA repeats</a:t>
                      </a:r>
                    </a:p>
                  </a:txBody>
                  <a:tcPr marL="45804" marR="45804" marT="22902" marB="22902">
                    <a:lnL>
                      <a:noFill/>
                    </a:lnL>
                    <a:lnR>
                      <a:noFill/>
                    </a:lnR>
                    <a:lnT>
                      <a:noFill/>
                    </a:lnT>
                    <a:lnB>
                      <a:noFill/>
                    </a:lnB>
                    <a:solidFill>
                      <a:srgbClr val="FFFFFF"/>
                    </a:solidFill>
                  </a:tcPr>
                </a:tc>
                <a:tc>
                  <a:txBody>
                    <a:bodyPr/>
                    <a:lstStyle/>
                    <a:p>
                      <a:pPr algn="l"/>
                      <a:r>
                        <a:rPr lang="en-US" sz="900">
                          <a:solidFill>
                            <a:srgbClr val="333333"/>
                          </a:solidFill>
                          <a:effectLst/>
                        </a:rPr>
                        <a:t>Non-functional copies of RNA genes which have been reintegrated into the genome with the assistance of a reverse transcriptase.</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1111163413"/>
                  </a:ext>
                </a:extLst>
              </a:tr>
              <a:tr h="273264">
                <a:tc>
                  <a:txBody>
                    <a:bodyPr/>
                    <a:lstStyle/>
                    <a:p>
                      <a:pPr algn="l"/>
                      <a:r>
                        <a:rPr lang="en-CA" sz="900" b="1" dirty="0">
                          <a:solidFill>
                            <a:srgbClr val="333333"/>
                          </a:solidFill>
                          <a:effectLst/>
                        </a:rPr>
                        <a:t>Satellite repeats</a:t>
                      </a:r>
                    </a:p>
                  </a:txBody>
                  <a:tcPr marL="45804" marR="45804" marT="22902" marB="22902">
                    <a:lnL>
                      <a:noFill/>
                    </a:lnL>
                    <a:lnR>
                      <a:noFill/>
                    </a:lnR>
                    <a:lnT>
                      <a:noFill/>
                    </a:lnT>
                    <a:lnB>
                      <a:noFill/>
                    </a:lnB>
                    <a:solidFill>
                      <a:srgbClr val="FFFFFF"/>
                    </a:solidFill>
                  </a:tcPr>
                </a:tc>
                <a:tc>
                  <a:txBody>
                    <a:bodyPr/>
                    <a:lstStyle/>
                    <a:p>
                      <a:pPr algn="l"/>
                      <a:r>
                        <a:rPr lang="en-US" sz="900">
                          <a:solidFill>
                            <a:srgbClr val="333333"/>
                          </a:solidFill>
                          <a:effectLst/>
                        </a:rPr>
                        <a:t>Multiple copies of the same base sequence on a DNA sequence. The repeated pattern can vary in length from a single base to several thousand bases long.</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924789593"/>
                  </a:ext>
                </a:extLst>
              </a:tr>
              <a:tr h="156182">
                <a:tc>
                  <a:txBody>
                    <a:bodyPr/>
                    <a:lstStyle/>
                    <a:p>
                      <a:pPr algn="l"/>
                      <a:r>
                        <a:rPr lang="en-CA" sz="900" b="1" dirty="0">
                          <a:solidFill>
                            <a:srgbClr val="333333"/>
                          </a:solidFill>
                          <a:effectLst/>
                        </a:rPr>
                        <a:t>Simple repeats</a:t>
                      </a:r>
                    </a:p>
                  </a:txBody>
                  <a:tcPr marL="45804" marR="45804" marT="22902" marB="22902">
                    <a:lnL>
                      <a:noFill/>
                    </a:lnL>
                    <a:lnR>
                      <a:noFill/>
                    </a:lnR>
                    <a:lnT>
                      <a:noFill/>
                    </a:lnT>
                    <a:lnB>
                      <a:noFill/>
                    </a:lnB>
                    <a:solidFill>
                      <a:srgbClr val="FFFFFF"/>
                    </a:solidFill>
                  </a:tcPr>
                </a:tc>
                <a:tc>
                  <a:txBody>
                    <a:bodyPr/>
                    <a:lstStyle/>
                    <a:p>
                      <a:pPr algn="l"/>
                      <a:r>
                        <a:rPr lang="en-US" sz="900" dirty="0">
                          <a:solidFill>
                            <a:srgbClr val="333333"/>
                          </a:solidFill>
                          <a:effectLst/>
                        </a:rPr>
                        <a:t>Duplications of simple sets of DNA bases (typically 1-5bp) such as A, CA, CGG etc.</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2277740190"/>
                  </a:ext>
                </a:extLst>
              </a:tr>
              <a:tr h="273264">
                <a:tc>
                  <a:txBody>
                    <a:bodyPr/>
                    <a:lstStyle/>
                    <a:p>
                      <a:pPr algn="l"/>
                      <a:r>
                        <a:rPr lang="en-CA" sz="900" b="1" dirty="0">
                          <a:solidFill>
                            <a:srgbClr val="333333"/>
                          </a:solidFill>
                          <a:effectLst/>
                        </a:rPr>
                        <a:t>Tandem repeats</a:t>
                      </a:r>
                    </a:p>
                  </a:txBody>
                  <a:tcPr marL="45804" marR="45804" marT="22902" marB="22902">
                    <a:lnL>
                      <a:noFill/>
                    </a:lnL>
                    <a:lnR>
                      <a:noFill/>
                    </a:lnR>
                    <a:lnT>
                      <a:noFill/>
                    </a:lnT>
                    <a:lnB>
                      <a:noFill/>
                    </a:lnB>
                    <a:solidFill>
                      <a:srgbClr val="FFFFFF"/>
                    </a:solidFill>
                  </a:tcPr>
                </a:tc>
                <a:tc>
                  <a:txBody>
                    <a:bodyPr/>
                    <a:lstStyle/>
                    <a:p>
                      <a:pPr algn="l"/>
                      <a:r>
                        <a:rPr lang="en-US" sz="900" dirty="0">
                          <a:solidFill>
                            <a:srgbClr val="333333"/>
                          </a:solidFill>
                          <a:effectLst/>
                        </a:rPr>
                        <a:t>Typically found at the centromeres and telomeres of chromosomes these are duplications of more complex 100-200 base sequences.</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3458039162"/>
                  </a:ext>
                </a:extLst>
              </a:tr>
              <a:tr h="156182">
                <a:tc>
                  <a:txBody>
                    <a:bodyPr/>
                    <a:lstStyle/>
                    <a:p>
                      <a:pPr algn="l"/>
                      <a:r>
                        <a:rPr lang="en-CA" sz="900" b="1" dirty="0">
                          <a:solidFill>
                            <a:srgbClr val="333333"/>
                          </a:solidFill>
                          <a:effectLst/>
                        </a:rPr>
                        <a:t>LTRs</a:t>
                      </a:r>
                    </a:p>
                  </a:txBody>
                  <a:tcPr marL="45804" marR="45804" marT="22902" marB="22902">
                    <a:lnL>
                      <a:noFill/>
                    </a:lnL>
                    <a:lnR>
                      <a:noFill/>
                    </a:lnR>
                    <a:lnT>
                      <a:noFill/>
                    </a:lnT>
                    <a:lnB>
                      <a:noFill/>
                    </a:lnB>
                    <a:solidFill>
                      <a:srgbClr val="FFFFFF"/>
                    </a:solidFill>
                  </a:tcPr>
                </a:tc>
                <a:tc>
                  <a:txBody>
                    <a:bodyPr/>
                    <a:lstStyle/>
                    <a:p>
                      <a:pPr algn="l"/>
                      <a:r>
                        <a:rPr lang="en-CA" sz="900">
                          <a:solidFill>
                            <a:srgbClr val="333333"/>
                          </a:solidFill>
                          <a:effectLst/>
                        </a:rPr>
                        <a:t>Long tandem repeats.</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3180059264"/>
                  </a:ext>
                </a:extLst>
              </a:tr>
              <a:tr h="273264">
                <a:tc>
                  <a:txBody>
                    <a:bodyPr/>
                    <a:lstStyle/>
                    <a:p>
                      <a:pPr algn="l"/>
                      <a:r>
                        <a:rPr lang="en-CA" sz="900" b="1" dirty="0">
                          <a:solidFill>
                            <a:srgbClr val="333333"/>
                          </a:solidFill>
                          <a:effectLst/>
                        </a:rPr>
                        <a:t>Type I Transposons/LINE</a:t>
                      </a:r>
                    </a:p>
                  </a:txBody>
                  <a:tcPr marL="45804" marR="45804" marT="22902" marB="22902">
                    <a:lnL>
                      <a:noFill/>
                    </a:lnL>
                    <a:lnR>
                      <a:noFill/>
                    </a:lnR>
                    <a:lnT>
                      <a:noFill/>
                    </a:lnT>
                    <a:lnB>
                      <a:noFill/>
                    </a:lnB>
                    <a:solidFill>
                      <a:srgbClr val="FFFFFF"/>
                    </a:solidFill>
                  </a:tcPr>
                </a:tc>
                <a:tc>
                  <a:txBody>
                    <a:bodyPr/>
                    <a:lstStyle/>
                    <a:p>
                      <a:pPr algn="l"/>
                      <a:r>
                        <a:rPr lang="en-US" sz="900" dirty="0">
                          <a:solidFill>
                            <a:srgbClr val="333333"/>
                          </a:solidFill>
                          <a:effectLst/>
                        </a:rPr>
                        <a:t>Long Interspersed Elements. </a:t>
                      </a:r>
                      <a:r>
                        <a:rPr lang="en-US" sz="900" dirty="0" err="1">
                          <a:solidFill>
                            <a:srgbClr val="333333"/>
                          </a:solidFill>
                          <a:effectLst/>
                        </a:rPr>
                        <a:t>Retrotransposed</a:t>
                      </a:r>
                      <a:r>
                        <a:rPr lang="en-US" sz="900" dirty="0">
                          <a:solidFill>
                            <a:srgbClr val="333333"/>
                          </a:solidFill>
                          <a:effectLst/>
                        </a:rPr>
                        <a:t> elements in the genome containing open reading frames encoding (often inactive) reverse transcription machinery.</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3321361021"/>
                  </a:ext>
                </a:extLst>
              </a:tr>
              <a:tr h="432679">
                <a:tc>
                  <a:txBody>
                    <a:bodyPr/>
                    <a:lstStyle/>
                    <a:p>
                      <a:pPr algn="l"/>
                      <a:r>
                        <a:rPr lang="en-CA" sz="900" b="1" dirty="0">
                          <a:solidFill>
                            <a:srgbClr val="333333"/>
                          </a:solidFill>
                          <a:effectLst/>
                        </a:rPr>
                        <a:t>Type I Transposons/SINE</a:t>
                      </a:r>
                    </a:p>
                  </a:txBody>
                  <a:tcPr marL="45804" marR="45804" marT="22902" marB="22902">
                    <a:lnL>
                      <a:noFill/>
                    </a:lnL>
                    <a:lnR>
                      <a:noFill/>
                    </a:lnR>
                    <a:lnT>
                      <a:noFill/>
                    </a:lnT>
                    <a:lnB>
                      <a:noFill/>
                    </a:lnB>
                    <a:solidFill>
                      <a:srgbClr val="FFFFFF"/>
                    </a:solidFill>
                  </a:tcPr>
                </a:tc>
                <a:tc>
                  <a:txBody>
                    <a:bodyPr/>
                    <a:lstStyle/>
                    <a:p>
                      <a:pPr algn="l"/>
                      <a:r>
                        <a:rPr lang="en-US" sz="900" dirty="0">
                          <a:solidFill>
                            <a:srgbClr val="333333"/>
                          </a:solidFill>
                          <a:effectLst/>
                        </a:rPr>
                        <a:t>Short Interspersed Elements. </a:t>
                      </a:r>
                      <a:r>
                        <a:rPr lang="en-US" sz="900" dirty="0" err="1">
                          <a:solidFill>
                            <a:srgbClr val="333333"/>
                          </a:solidFill>
                          <a:effectLst/>
                        </a:rPr>
                        <a:t>Retrotransposed</a:t>
                      </a:r>
                      <a:r>
                        <a:rPr lang="en-US" sz="900" dirty="0">
                          <a:solidFill>
                            <a:srgbClr val="333333"/>
                          </a:solidFill>
                          <a:effectLst/>
                        </a:rPr>
                        <a:t> elements less than 500 bp that contain tRNA, snRNA and rRNA, which require other mobile elements to be transposed. Alu elements are a type of SINE.</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1148584799"/>
                  </a:ext>
                </a:extLst>
              </a:tr>
              <a:tr h="156182">
                <a:tc>
                  <a:txBody>
                    <a:bodyPr/>
                    <a:lstStyle/>
                    <a:p>
                      <a:pPr algn="l"/>
                      <a:r>
                        <a:rPr lang="en-CA" sz="900" b="1" dirty="0">
                          <a:solidFill>
                            <a:srgbClr val="333333"/>
                          </a:solidFill>
                          <a:effectLst/>
                        </a:rPr>
                        <a:t>Type II Transposons</a:t>
                      </a:r>
                    </a:p>
                  </a:txBody>
                  <a:tcPr marL="45804" marR="45804" marT="22902" marB="22902">
                    <a:lnL>
                      <a:noFill/>
                    </a:lnL>
                    <a:lnR>
                      <a:noFill/>
                    </a:lnR>
                    <a:lnT>
                      <a:noFill/>
                    </a:lnT>
                    <a:lnB>
                      <a:noFill/>
                    </a:lnB>
                    <a:solidFill>
                      <a:srgbClr val="FFFFFF"/>
                    </a:solidFill>
                  </a:tcPr>
                </a:tc>
                <a:tc>
                  <a:txBody>
                    <a:bodyPr/>
                    <a:lstStyle/>
                    <a:p>
                      <a:pPr algn="l"/>
                      <a:r>
                        <a:rPr lang="en-US" sz="900" dirty="0">
                          <a:solidFill>
                            <a:srgbClr val="333333"/>
                          </a:solidFill>
                          <a:effectLst/>
                        </a:rPr>
                        <a:t>Elements that have been transposed and duplicated around the genome by excision and ligation.</a:t>
                      </a:r>
                    </a:p>
                  </a:txBody>
                  <a:tcPr marL="45804" marR="45804" marT="22902" marB="22902">
                    <a:lnL>
                      <a:noFill/>
                    </a:lnL>
                    <a:lnR>
                      <a:noFill/>
                    </a:lnR>
                    <a:lnT>
                      <a:noFill/>
                    </a:lnT>
                    <a:lnB>
                      <a:noFill/>
                    </a:lnB>
                    <a:solidFill>
                      <a:srgbClr val="FFFFFF"/>
                    </a:solidFill>
                  </a:tcPr>
                </a:tc>
                <a:extLst>
                  <a:ext uri="{0D108BD9-81ED-4DB2-BD59-A6C34878D82A}">
                    <a16:rowId xmlns:a16="http://schemas.microsoft.com/office/drawing/2014/main" val="321789101"/>
                  </a:ext>
                </a:extLst>
              </a:tr>
            </a:tbl>
          </a:graphicData>
        </a:graphic>
      </p:graphicFrame>
      <p:pic>
        <p:nvPicPr>
          <p:cNvPr id="10" name="Picture 9">
            <a:extLst>
              <a:ext uri="{FF2B5EF4-FFF2-40B4-BE49-F238E27FC236}">
                <a16:creationId xmlns:a16="http://schemas.microsoft.com/office/drawing/2014/main" id="{A26C29F7-4B27-4760-8A34-D623F560A9F6}"/>
              </a:ext>
            </a:extLst>
          </p:cNvPr>
          <p:cNvPicPr>
            <a:picLocks noChangeAspect="1"/>
          </p:cNvPicPr>
          <p:nvPr/>
        </p:nvPicPr>
        <p:blipFill>
          <a:blip r:embed="rId3"/>
          <a:stretch>
            <a:fillRect/>
          </a:stretch>
        </p:blipFill>
        <p:spPr>
          <a:xfrm>
            <a:off x="835804" y="3034098"/>
            <a:ext cx="4555346" cy="2974045"/>
          </a:xfrm>
          <a:prstGeom prst="rect">
            <a:avLst/>
          </a:prstGeom>
        </p:spPr>
      </p:pic>
    </p:spTree>
    <p:extLst>
      <p:ext uri="{BB962C8B-B14F-4D97-AF65-F5344CB8AC3E}">
        <p14:creationId xmlns:p14="http://schemas.microsoft.com/office/powerpoint/2010/main" val="737876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3" y="67114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have the genome sequence of our organism, now what?</a:t>
            </a:r>
          </a:p>
          <a:p>
            <a:pPr marL="342900" indent="-342900" algn="l">
              <a:buFontTx/>
              <a:buChar char="-"/>
            </a:pPr>
            <a:r>
              <a:rPr lang="en-CA" sz="1800" dirty="0"/>
              <a:t>Annotation! What piece of DNA does what, overlapping with some aspects of functional and comparative genomics</a:t>
            </a:r>
          </a:p>
          <a:p>
            <a:pPr marL="342900" indent="-342900" algn="l">
              <a:buFontTx/>
              <a:buChar char="-"/>
            </a:pPr>
            <a:endParaRPr lang="en-CA" sz="1800" dirty="0"/>
          </a:p>
          <a:p>
            <a:pPr marL="342900" indent="-342900" algn="l">
              <a:buFontTx/>
              <a:buChar char="-"/>
            </a:pPr>
            <a:r>
              <a:rPr lang="en-CA" sz="1800" dirty="0"/>
              <a:t>First things first -&gt; Repeats, repetitive regions, transposons…</a:t>
            </a:r>
          </a:p>
          <a:p>
            <a:pPr marL="342900" indent="-342900" algn="l">
              <a:buFontTx/>
              <a:buChar char="-"/>
            </a:pPr>
            <a:r>
              <a:rPr lang="en-CA" sz="1800" dirty="0"/>
              <a:t>45%-60% of the human genome are repeats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0" name="Picture 9">
            <a:extLst>
              <a:ext uri="{FF2B5EF4-FFF2-40B4-BE49-F238E27FC236}">
                <a16:creationId xmlns:a16="http://schemas.microsoft.com/office/drawing/2014/main" id="{A26C29F7-4B27-4760-8A34-D623F560A9F6}"/>
              </a:ext>
            </a:extLst>
          </p:cNvPr>
          <p:cNvPicPr>
            <a:picLocks noChangeAspect="1"/>
          </p:cNvPicPr>
          <p:nvPr/>
        </p:nvPicPr>
        <p:blipFill>
          <a:blip r:embed="rId3"/>
          <a:stretch>
            <a:fillRect/>
          </a:stretch>
        </p:blipFill>
        <p:spPr>
          <a:xfrm>
            <a:off x="3934111" y="2826474"/>
            <a:ext cx="5609384" cy="3662194"/>
          </a:xfrm>
          <a:prstGeom prst="rect">
            <a:avLst/>
          </a:prstGeom>
        </p:spPr>
      </p:pic>
    </p:spTree>
    <p:extLst>
      <p:ext uri="{BB962C8B-B14F-4D97-AF65-F5344CB8AC3E}">
        <p14:creationId xmlns:p14="http://schemas.microsoft.com/office/powerpoint/2010/main" val="3743039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3" y="67114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Satellite DNA</a:t>
            </a:r>
          </a:p>
          <a:p>
            <a:pPr marL="628650" lvl="1" indent="-171450" algn="l">
              <a:buFontTx/>
              <a:buChar char="-"/>
            </a:pPr>
            <a:r>
              <a:rPr lang="en-CA" sz="1800" dirty="0"/>
              <a:t>Repetitive DNA, from 1 bp to 1 kb, i.e. ACGT </a:t>
            </a:r>
            <a:r>
              <a:rPr lang="en-CA" sz="1800" dirty="0" err="1"/>
              <a:t>ACGT</a:t>
            </a:r>
            <a:r>
              <a:rPr lang="en-CA" sz="1800" dirty="0"/>
              <a:t> </a:t>
            </a:r>
            <a:r>
              <a:rPr lang="en-CA" sz="1800" dirty="0" err="1"/>
              <a:t>ACGT</a:t>
            </a:r>
            <a:r>
              <a:rPr lang="en-CA" sz="1800" dirty="0"/>
              <a:t> x 100s</a:t>
            </a:r>
          </a:p>
          <a:p>
            <a:pPr marL="628650" lvl="1" indent="-171450" algn="l">
              <a:buFontTx/>
              <a:buChar char="-"/>
            </a:pPr>
            <a:r>
              <a:rPr lang="en-CA" sz="1800" dirty="0"/>
              <a:t>Origin? Possibly polymerase slippage</a:t>
            </a:r>
          </a:p>
          <a:p>
            <a:pPr marL="628650" lvl="1" indent="-171450" algn="l">
              <a:buFontTx/>
              <a:buChar char="-"/>
            </a:pPr>
            <a:r>
              <a:rPr lang="en-CA" sz="1800" dirty="0"/>
              <a:t>Often found in centromeres</a:t>
            </a:r>
          </a:p>
          <a:p>
            <a:pPr marL="628650" lvl="1" indent="-171450" algn="l">
              <a:buFontTx/>
              <a:buChar char="-"/>
            </a:pPr>
            <a:r>
              <a:rPr lang="en-CA" sz="1800" dirty="0"/>
              <a:t>Variable amongst individuals (high mutation rate)</a:t>
            </a:r>
          </a:p>
          <a:p>
            <a:pPr marL="628650" lvl="1" indent="-171450" algn="l">
              <a:buFontTx/>
              <a:buChar char="-"/>
            </a:pPr>
            <a:r>
              <a:rPr lang="en-CA" sz="1800" dirty="0"/>
              <a:t>Number of repeats -&gt; DNA Fingerprinting</a:t>
            </a:r>
          </a:p>
          <a:p>
            <a:pPr marL="628650" lvl="1" indent="-171450" algn="l">
              <a:buFontTx/>
              <a:buChar char="-"/>
            </a:pPr>
            <a:endParaRPr lang="en-CA" sz="1800" dirty="0"/>
          </a:p>
          <a:p>
            <a:pPr lvl="1" algn="l"/>
            <a:endParaRPr lang="en-CA" sz="1800" dirty="0"/>
          </a:p>
          <a:p>
            <a:pPr marL="342900" indent="-342900" algn="l">
              <a:buFontTx/>
              <a:buChar char="-"/>
            </a:pPr>
            <a:r>
              <a:rPr lang="en-CA" sz="2000" dirty="0"/>
              <a:t>Transposons (44% of human genome!)</a:t>
            </a:r>
          </a:p>
          <a:p>
            <a:pPr marL="800100" lvl="1" indent="-342900" algn="l">
              <a:buFontTx/>
              <a:buChar char="-"/>
            </a:pPr>
            <a:r>
              <a:rPr lang="en-CA" sz="1800" dirty="0"/>
              <a:t>Mobile genetic elements – Autonomous or non-autonomous</a:t>
            </a:r>
          </a:p>
          <a:p>
            <a:pPr marL="800100" lvl="1" indent="-342900" algn="l">
              <a:buFontTx/>
              <a:buChar char="-"/>
            </a:pPr>
            <a:r>
              <a:rPr lang="en-CA" sz="1800" dirty="0"/>
              <a:t>Origins? Ancient retroviral infection? Gene gone rogue?</a:t>
            </a:r>
          </a:p>
          <a:p>
            <a:pPr marL="800100" lvl="1" indent="-342900" algn="l">
              <a:buFontTx/>
              <a:buChar char="-"/>
            </a:pPr>
            <a:r>
              <a:rPr lang="en-CA" sz="1800" dirty="0"/>
              <a:t>Type 1 – Genomic DNA transcribed to RNA, reverse transcribed to cDNA, inserted into genome</a:t>
            </a:r>
          </a:p>
          <a:p>
            <a:pPr marL="800100" lvl="1" indent="-342900" algn="l">
              <a:buFontTx/>
              <a:buChar char="-"/>
            </a:pPr>
            <a:r>
              <a:rPr lang="en-CA" sz="1800" dirty="0"/>
              <a:t>Type 2 – Genomic DNA excised by transposases, reinserted elsewhere</a:t>
            </a:r>
          </a:p>
          <a:p>
            <a:pPr marL="800100" lvl="1" indent="-342900" algn="l">
              <a:buFontTx/>
              <a:buChar char="-"/>
            </a:pPr>
            <a:r>
              <a:rPr lang="en-CA" sz="1800" dirty="0"/>
              <a:t>Leave behind flanking direct repeats</a:t>
            </a:r>
          </a:p>
          <a:p>
            <a:pPr marL="342900" indent="-342900" algn="l">
              <a:buFontTx/>
              <a:buChar char="-"/>
            </a:pPr>
            <a:endParaRPr lang="en-CA" sz="1800" dirty="0"/>
          </a:p>
          <a:p>
            <a:pPr marL="342900" indent="-342900" algn="l">
              <a:buFontTx/>
              <a:buChar char="-"/>
            </a:pPr>
            <a:r>
              <a:rPr lang="en-CA" sz="1800" dirty="0"/>
              <a:t>Repeats are recognized and masked (ATGC -&gt; NNNN) by…</a:t>
            </a:r>
            <a:r>
              <a:rPr lang="en-CA" sz="1800" dirty="0" err="1"/>
              <a:t>RepeatMasker</a:t>
            </a:r>
            <a:r>
              <a:rPr lang="en-CA" sz="1800" dirty="0"/>
              <a:t>!</a:t>
            </a:r>
          </a:p>
          <a:p>
            <a:pPr marL="342900" indent="-342900" algn="l">
              <a:buFontTx/>
              <a:buChar char="-"/>
            </a:pPr>
            <a:r>
              <a:rPr lang="en-CA" sz="1800" dirty="0"/>
              <a:t>Assembled genome compared against reference database of curated repeats</a:t>
            </a:r>
          </a:p>
          <a:p>
            <a:pPr marL="342900" indent="-342900" algn="l">
              <a:buFontTx/>
              <a:buChar char="-"/>
            </a:pPr>
            <a:r>
              <a:rPr lang="en-CA" sz="1800" dirty="0"/>
              <a:t>Helps to reduce false matches during gene annotation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1026" name="Picture 2">
            <a:extLst>
              <a:ext uri="{FF2B5EF4-FFF2-40B4-BE49-F238E27FC236}">
                <a16:creationId xmlns:a16="http://schemas.microsoft.com/office/drawing/2014/main" id="{65DF74BC-586C-486C-A16A-C21409623F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66"/>
          <a:stretch/>
        </p:blipFill>
        <p:spPr bwMode="auto">
          <a:xfrm>
            <a:off x="8266981" y="595807"/>
            <a:ext cx="3288483" cy="232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chematic diagram shows the nucleotide sequence of terminal inverted repeats and flanking direct repeats on a transposable element. The transposable element is depicted as a horizontal, double-stranded segment of DNA. Elongated, vertical, rectangles represent individual nucleotides on each DNA strand. The rectangles are grey, except for 11 nucleotide pairs near each of the DNA segment’s opposite ends. These rectangles are colored and labeled with the letters A, T, G, or C. The color of the rectangle represents the chemical identity of the nitrogenous base and is blue (guanine), red (thymine), green (adenine), or orange (cytosine). The six innermost nucleotide pairs at both ends are enclosed in a bracket and labeled as terminal inverted repeats. The five outermost nucleotide pairs at both ends are enclosed in a separate bracket and labeled as flanking direct repeats.">
            <a:extLst>
              <a:ext uri="{FF2B5EF4-FFF2-40B4-BE49-F238E27FC236}">
                <a16:creationId xmlns:a16="http://schemas.microsoft.com/office/drawing/2014/main" id="{5F2E2A96-428C-4F46-81CD-CBFC2877E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1879" y="3108484"/>
            <a:ext cx="3898685" cy="1463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7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Next step? Gene prediction and annotation</a:t>
            </a:r>
          </a:p>
          <a:p>
            <a:pPr marL="342900" indent="-342900" algn="l">
              <a:buFontTx/>
              <a:buChar char="-"/>
            </a:pPr>
            <a:r>
              <a:rPr lang="en-US" sz="2000" dirty="0"/>
              <a:t>What do we define as a gene? Protein coding region + Regulatory sequences</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Many layers of data needed for a complete gene model</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US" sz="2000" dirty="0"/>
          </a:p>
          <a:p>
            <a:pPr marL="800100" lvl="1" indent="-342900" algn="l">
              <a:buFontTx/>
              <a:buChar char="-"/>
            </a:pPr>
            <a:endParaRPr lang="en-US" sz="16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9" name="Picture 8">
            <a:extLst>
              <a:ext uri="{FF2B5EF4-FFF2-40B4-BE49-F238E27FC236}">
                <a16:creationId xmlns:a16="http://schemas.microsoft.com/office/drawing/2014/main" id="{09A9344D-B1AA-4D25-9853-D934C24DF297}"/>
              </a:ext>
            </a:extLst>
          </p:cNvPr>
          <p:cNvPicPr>
            <a:picLocks noChangeAspect="1"/>
          </p:cNvPicPr>
          <p:nvPr/>
        </p:nvPicPr>
        <p:blipFill rotWithShape="1">
          <a:blip r:embed="rId3"/>
          <a:srcRect t="3521"/>
          <a:stretch/>
        </p:blipFill>
        <p:spPr>
          <a:xfrm>
            <a:off x="2420777" y="1669370"/>
            <a:ext cx="7350442" cy="1407284"/>
          </a:xfrm>
          <a:prstGeom prst="rect">
            <a:avLst/>
          </a:prstGeom>
        </p:spPr>
      </p:pic>
      <p:pic>
        <p:nvPicPr>
          <p:cNvPr id="6" name="Picture 5">
            <a:extLst>
              <a:ext uri="{FF2B5EF4-FFF2-40B4-BE49-F238E27FC236}">
                <a16:creationId xmlns:a16="http://schemas.microsoft.com/office/drawing/2014/main" id="{81E9DB7F-E28B-4C61-905B-476052298BCF}"/>
              </a:ext>
            </a:extLst>
          </p:cNvPr>
          <p:cNvPicPr>
            <a:picLocks noChangeAspect="1"/>
          </p:cNvPicPr>
          <p:nvPr/>
        </p:nvPicPr>
        <p:blipFill>
          <a:blip r:embed="rId4"/>
          <a:stretch>
            <a:fillRect/>
          </a:stretch>
        </p:blipFill>
        <p:spPr>
          <a:xfrm>
            <a:off x="2887636" y="3633887"/>
            <a:ext cx="6244338" cy="2111977"/>
          </a:xfrm>
          <a:prstGeom prst="rect">
            <a:avLst/>
          </a:prstGeom>
        </p:spPr>
      </p:pic>
    </p:spTree>
    <p:extLst>
      <p:ext uri="{BB962C8B-B14F-4D97-AF65-F5344CB8AC3E}">
        <p14:creationId xmlns:p14="http://schemas.microsoft.com/office/powerpoint/2010/main" val="2095615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How is chromatin accessibility useful? Determine cell type lineage, chart disease progress</a:t>
            </a:r>
          </a:p>
          <a:p>
            <a:pPr marL="342900" indent="-342900" algn="l">
              <a:buFontTx/>
              <a:buChar char="-"/>
            </a:pPr>
            <a:r>
              <a:rPr lang="en-CA" sz="2000" dirty="0"/>
              <a:t>Acute myeloid leukemia (AML)</a:t>
            </a:r>
          </a:p>
          <a:p>
            <a:pPr marL="342900" indent="-342900" algn="l">
              <a:buFontTx/>
              <a:buChar char="-"/>
            </a:pPr>
            <a:r>
              <a:rPr lang="en-CA" sz="2000" dirty="0"/>
              <a:t>ATAC-Seq -&gt; Uses transposase enzyme to insert </a:t>
            </a:r>
            <a:r>
              <a:rPr lang="en-CA" sz="2000" b="1" dirty="0"/>
              <a:t>sequencing adapters</a:t>
            </a:r>
            <a:r>
              <a:rPr lang="en-CA" sz="2000" dirty="0"/>
              <a:t> into </a:t>
            </a:r>
            <a:r>
              <a:rPr lang="en-CA" sz="2000" b="1" dirty="0"/>
              <a:t>open chromatin</a:t>
            </a:r>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16</a:t>
            </a:r>
          </a:p>
        </p:txBody>
      </p:sp>
      <p:pic>
        <p:nvPicPr>
          <p:cNvPr id="5" name="Picture 4">
            <a:extLst>
              <a:ext uri="{FF2B5EF4-FFF2-40B4-BE49-F238E27FC236}">
                <a16:creationId xmlns:a16="http://schemas.microsoft.com/office/drawing/2014/main" id="{BBE2199F-71BF-4205-866F-45A91E1932AD}"/>
              </a:ext>
            </a:extLst>
          </p:cNvPr>
          <p:cNvPicPr>
            <a:picLocks noChangeAspect="1"/>
          </p:cNvPicPr>
          <p:nvPr/>
        </p:nvPicPr>
        <p:blipFill>
          <a:blip r:embed="rId3"/>
          <a:stretch>
            <a:fillRect/>
          </a:stretch>
        </p:blipFill>
        <p:spPr>
          <a:xfrm>
            <a:off x="389419" y="3473920"/>
            <a:ext cx="3661633" cy="2770056"/>
          </a:xfrm>
          <a:prstGeom prst="rect">
            <a:avLst/>
          </a:prstGeom>
        </p:spPr>
      </p:pic>
      <p:pic>
        <p:nvPicPr>
          <p:cNvPr id="8" name="Picture 7">
            <a:extLst>
              <a:ext uri="{FF2B5EF4-FFF2-40B4-BE49-F238E27FC236}">
                <a16:creationId xmlns:a16="http://schemas.microsoft.com/office/drawing/2014/main" id="{3573B7C3-B0EB-4BBA-ADE8-BA99B60F0719}"/>
              </a:ext>
            </a:extLst>
          </p:cNvPr>
          <p:cNvPicPr>
            <a:picLocks noChangeAspect="1"/>
          </p:cNvPicPr>
          <p:nvPr/>
        </p:nvPicPr>
        <p:blipFill>
          <a:blip r:embed="rId4"/>
          <a:stretch>
            <a:fillRect/>
          </a:stretch>
        </p:blipFill>
        <p:spPr>
          <a:xfrm>
            <a:off x="316594" y="2358167"/>
            <a:ext cx="5181599" cy="875843"/>
          </a:xfrm>
          <a:prstGeom prst="rect">
            <a:avLst/>
          </a:prstGeom>
        </p:spPr>
      </p:pic>
      <p:pic>
        <p:nvPicPr>
          <p:cNvPr id="12" name="Picture 2" descr="Thinking Face on Apple iOS 13.3">
            <a:extLst>
              <a:ext uri="{FF2B5EF4-FFF2-40B4-BE49-F238E27FC236}">
                <a16:creationId xmlns:a16="http://schemas.microsoft.com/office/drawing/2014/main" id="{74404C7B-B1A9-4D24-ABE4-34732288A8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3258" y="3309295"/>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0B60E0F-6FB5-41ED-8AE9-8683A60D996A}"/>
              </a:ext>
            </a:extLst>
          </p:cNvPr>
          <p:cNvSpPr txBox="1"/>
          <p:nvPr/>
        </p:nvSpPr>
        <p:spPr>
          <a:xfrm>
            <a:off x="5498193" y="3466017"/>
            <a:ext cx="4885312" cy="369332"/>
          </a:xfrm>
          <a:prstGeom prst="rect">
            <a:avLst/>
          </a:prstGeom>
          <a:noFill/>
        </p:spPr>
        <p:txBody>
          <a:bodyPr wrap="none" rtlCol="0">
            <a:spAutoFit/>
          </a:bodyPr>
          <a:lstStyle/>
          <a:p>
            <a:r>
              <a:rPr lang="en-US" b="1" dirty="0"/>
              <a:t>What do I have to understand from this paper???</a:t>
            </a:r>
          </a:p>
        </p:txBody>
      </p:sp>
      <p:pic>
        <p:nvPicPr>
          <p:cNvPr id="14" name="Picture 2" descr="Thinking Face on Apple iOS 13.3">
            <a:extLst>
              <a:ext uri="{FF2B5EF4-FFF2-40B4-BE49-F238E27FC236}">
                <a16:creationId xmlns:a16="http://schemas.microsoft.com/office/drawing/2014/main" id="{4DFE5BB8-2D87-40FA-8731-D771C2BF1A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07545" y="3309295"/>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5F0239D-8AB9-4E3B-97B7-B9B326717E72}"/>
              </a:ext>
            </a:extLst>
          </p:cNvPr>
          <p:cNvSpPr txBox="1"/>
          <p:nvPr/>
        </p:nvSpPr>
        <p:spPr>
          <a:xfrm>
            <a:off x="4730648" y="3976221"/>
            <a:ext cx="7160080" cy="1569660"/>
          </a:xfrm>
          <a:prstGeom prst="rect">
            <a:avLst/>
          </a:prstGeom>
          <a:noFill/>
        </p:spPr>
        <p:txBody>
          <a:bodyPr wrap="square" rtlCol="0">
            <a:spAutoFit/>
          </a:bodyPr>
          <a:lstStyle/>
          <a:p>
            <a:pPr marL="285750" indent="-285750">
              <a:buFontTx/>
              <a:buChar char="-"/>
            </a:pPr>
            <a:r>
              <a:rPr lang="en-US" sz="1600" dirty="0"/>
              <a:t>Can chromatin accessibility be used to classify cell types?</a:t>
            </a:r>
          </a:p>
          <a:p>
            <a:pPr marL="285750" indent="-285750">
              <a:buFontTx/>
              <a:buChar char="-"/>
            </a:pPr>
            <a:endParaRPr lang="en-US" sz="1600" dirty="0"/>
          </a:p>
          <a:p>
            <a:pPr marL="285750" indent="-285750">
              <a:buFontTx/>
              <a:buChar char="-"/>
            </a:pPr>
            <a:r>
              <a:rPr lang="en-US" sz="1600" dirty="0"/>
              <a:t>How do AML pre-</a:t>
            </a:r>
            <a:r>
              <a:rPr lang="en-US" sz="1600" dirty="0" err="1"/>
              <a:t>hematopietic</a:t>
            </a:r>
            <a:r>
              <a:rPr lang="en-US" sz="1600" dirty="0"/>
              <a:t> stem cells resist differentiation?</a:t>
            </a:r>
          </a:p>
          <a:p>
            <a:pPr marL="285750" indent="-285750">
              <a:buFontTx/>
              <a:buChar char="-"/>
            </a:pPr>
            <a:endParaRPr lang="en-US" sz="1600" dirty="0"/>
          </a:p>
          <a:p>
            <a:pPr marL="285750" indent="-285750">
              <a:buFontTx/>
              <a:buChar char="-"/>
            </a:pPr>
            <a:endParaRPr lang="en-US" sz="1600" dirty="0"/>
          </a:p>
          <a:p>
            <a:pPr marL="285750" indent="-285750">
              <a:buFontTx/>
              <a:buChar char="-"/>
            </a:pPr>
            <a:endParaRPr lang="en-US" sz="1600" dirty="0"/>
          </a:p>
        </p:txBody>
      </p:sp>
    </p:spTree>
    <p:extLst>
      <p:ext uri="{BB962C8B-B14F-4D97-AF65-F5344CB8AC3E}">
        <p14:creationId xmlns:p14="http://schemas.microsoft.com/office/powerpoint/2010/main" val="385197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Significant differences between prokaryotic and eukaryotic gene annotation!</a:t>
            </a:r>
          </a:p>
          <a:p>
            <a:pPr marL="342900" indent="-342900" algn="l">
              <a:buFontTx/>
              <a:buChar char="-"/>
            </a:pPr>
            <a:r>
              <a:rPr lang="en-US" sz="2000" dirty="0"/>
              <a:t>Prokaryotic genomes -&gt; 80-90% coding for protein! Eukaryotes -&gt; 1%</a:t>
            </a:r>
          </a:p>
          <a:p>
            <a:pPr marL="342900" indent="-342900" algn="l">
              <a:buFontTx/>
              <a:buChar char="-"/>
            </a:pPr>
            <a:r>
              <a:rPr lang="en-US" sz="2000" dirty="0"/>
              <a:t>Eukaryotes make extensive use of INTRONS (Exon-intron-exon-intron </a:t>
            </a:r>
            <a:r>
              <a:rPr lang="en-US" sz="2000" dirty="0" err="1"/>
              <a:t>etc</a:t>
            </a:r>
            <a:r>
              <a:rPr lang="en-US" sz="2000" dirty="0"/>
              <a:t>) and splicing</a:t>
            </a:r>
          </a:p>
          <a:p>
            <a:pPr marL="342900" indent="-342900" algn="l">
              <a:buFontTx/>
              <a:buChar char="-"/>
            </a:pPr>
            <a:endParaRPr lang="en-US" sz="2000" dirty="0"/>
          </a:p>
          <a:p>
            <a:pPr marL="342900" indent="-342900" algn="l">
              <a:buFontTx/>
              <a:buChar char="-"/>
            </a:pPr>
            <a:r>
              <a:rPr lang="en-US" sz="2000" i="1" dirty="0"/>
              <a:t>De novo</a:t>
            </a:r>
            <a:r>
              <a:rPr lang="en-US" sz="2000" dirty="0"/>
              <a:t> gene prediction – Looks for telltale signs of a gene</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algn="l"/>
            <a:endParaRPr lang="en-US" sz="2000" dirty="0"/>
          </a:p>
          <a:p>
            <a:pPr algn="l"/>
            <a:endParaRPr lang="en-US" sz="2000" dirty="0"/>
          </a:p>
          <a:p>
            <a:pPr marL="342900" indent="-342900" algn="l">
              <a:buFontTx/>
              <a:buChar char="-"/>
            </a:pPr>
            <a:r>
              <a:rPr lang="en-US" sz="2000" dirty="0"/>
              <a:t>Need a </a:t>
            </a:r>
            <a:r>
              <a:rPr lang="en-US" sz="2000" b="1" dirty="0"/>
              <a:t>start codon + stop codon in same frame</a:t>
            </a:r>
            <a:r>
              <a:rPr lang="en-US" sz="2000" dirty="0"/>
              <a:t>, over a certain length*** (60-100 amino acids, 180-300 bp)</a:t>
            </a:r>
          </a:p>
          <a:p>
            <a:pPr marL="342900" indent="-342900" algn="l">
              <a:buFontTx/>
              <a:buChar char="-"/>
            </a:pPr>
            <a:r>
              <a:rPr lang="en-US" sz="2000" dirty="0"/>
              <a:t>Other elements, Promoters, RBS, Shine-</a:t>
            </a:r>
            <a:r>
              <a:rPr lang="en-US" sz="2000" dirty="0" err="1"/>
              <a:t>Delgarno</a:t>
            </a:r>
            <a:r>
              <a:rPr lang="en-US" sz="2000" dirty="0"/>
              <a:t>, poly A signals…</a:t>
            </a:r>
          </a:p>
          <a:p>
            <a:pPr marL="342900" indent="-342900" algn="l">
              <a:buFontTx/>
              <a:buChar char="-"/>
            </a:pPr>
            <a:r>
              <a:rPr lang="en-US" sz="2000" dirty="0"/>
              <a:t>Not very useful for eukaryotes…Dystrophin -&gt; 79 exons!!!</a:t>
            </a:r>
          </a:p>
          <a:p>
            <a:pPr marL="342900" indent="-342900" algn="l">
              <a:buFontTx/>
              <a:buChar char="-"/>
            </a:pPr>
            <a:endParaRPr lang="en-US" sz="2000" dirty="0"/>
          </a:p>
          <a:p>
            <a:pPr marL="800100" lvl="1" indent="-342900" algn="l">
              <a:buFontTx/>
              <a:buChar char="-"/>
            </a:pPr>
            <a:endParaRPr lang="en-US" sz="16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2050" name="Picture 2" descr="open reading frame">
            <a:extLst>
              <a:ext uri="{FF2B5EF4-FFF2-40B4-BE49-F238E27FC236}">
                <a16:creationId xmlns:a16="http://schemas.microsoft.com/office/drawing/2014/main" id="{C76DD31D-C0C5-413E-BAC8-CD788BBF5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837"/>
          <a:stretch/>
        </p:blipFill>
        <p:spPr bwMode="auto">
          <a:xfrm>
            <a:off x="6689970" y="3426761"/>
            <a:ext cx="4581723" cy="15590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7F4CA7-C7ED-4286-A378-DE0E7F791C41}"/>
              </a:ext>
            </a:extLst>
          </p:cNvPr>
          <p:cNvPicPr>
            <a:picLocks noChangeAspect="1"/>
          </p:cNvPicPr>
          <p:nvPr/>
        </p:nvPicPr>
        <p:blipFill>
          <a:blip r:embed="rId4"/>
          <a:stretch>
            <a:fillRect/>
          </a:stretch>
        </p:blipFill>
        <p:spPr>
          <a:xfrm>
            <a:off x="553442" y="3007711"/>
            <a:ext cx="5882604" cy="2059811"/>
          </a:xfrm>
          <a:prstGeom prst="rect">
            <a:avLst/>
          </a:prstGeom>
        </p:spPr>
      </p:pic>
      <p:pic>
        <p:nvPicPr>
          <p:cNvPr id="8" name="Picture 7">
            <a:extLst>
              <a:ext uri="{FF2B5EF4-FFF2-40B4-BE49-F238E27FC236}">
                <a16:creationId xmlns:a16="http://schemas.microsoft.com/office/drawing/2014/main" id="{A063F0B8-6537-4CA2-A25F-D98B21682E11}"/>
              </a:ext>
            </a:extLst>
          </p:cNvPr>
          <p:cNvPicPr>
            <a:picLocks noChangeAspect="1"/>
          </p:cNvPicPr>
          <p:nvPr/>
        </p:nvPicPr>
        <p:blipFill>
          <a:blip r:embed="rId5"/>
          <a:stretch>
            <a:fillRect/>
          </a:stretch>
        </p:blipFill>
        <p:spPr>
          <a:xfrm>
            <a:off x="94266" y="1994491"/>
            <a:ext cx="12003464" cy="119193"/>
          </a:xfrm>
          <a:prstGeom prst="rect">
            <a:avLst/>
          </a:prstGeom>
        </p:spPr>
      </p:pic>
    </p:spTree>
    <p:extLst>
      <p:ext uri="{BB962C8B-B14F-4D97-AF65-F5344CB8AC3E}">
        <p14:creationId xmlns:p14="http://schemas.microsoft.com/office/powerpoint/2010/main" val="3369458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t>Codon usage varies over coding and non-coding DNA</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GC content also can indicate presence of gene</a:t>
            </a:r>
          </a:p>
          <a:p>
            <a:pPr marL="342900" indent="-342900" algn="l">
              <a:buFontTx/>
              <a:buChar char="-"/>
            </a:pPr>
            <a:endParaRPr lang="en-US" sz="2000" dirty="0"/>
          </a:p>
          <a:p>
            <a:pPr marL="800100" lvl="1" indent="-342900" algn="l">
              <a:buFontTx/>
              <a:buChar char="-"/>
            </a:pPr>
            <a:endParaRPr lang="en-US" sz="16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8" name="Picture 2" descr="C:\_myComputer\AMC\Documents\Onderwijs\Artwork UnderstandingBioinformatics\Chapter10\10-05.jpg">
            <a:extLst>
              <a:ext uri="{FF2B5EF4-FFF2-40B4-BE49-F238E27FC236}">
                <a16:creationId xmlns:a16="http://schemas.microsoft.com/office/drawing/2014/main" id="{06037D4D-AEFE-4925-9DB0-0AD5B0B44C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3298" y="1092667"/>
            <a:ext cx="6845164" cy="2667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5454788D-691F-4DCD-AB9C-7E2F2BCF8D6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1463" y="3856042"/>
            <a:ext cx="3406196" cy="2468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272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b="1" dirty="0">
                <a:solidFill>
                  <a:srgbClr val="C00000"/>
                </a:solidFill>
              </a:rPr>
              <a:t>Homology modelling? </a:t>
            </a:r>
            <a:r>
              <a:rPr lang="en-US" sz="2000" dirty="0"/>
              <a:t>Annotating genes based on previously annotated organisms</a:t>
            </a:r>
          </a:p>
          <a:p>
            <a:pPr marL="342900" indent="-342900" algn="l">
              <a:buFontTx/>
              <a:buChar char="-"/>
            </a:pPr>
            <a:endParaRPr lang="en-US" sz="2000" dirty="0"/>
          </a:p>
          <a:p>
            <a:pPr marL="342900" indent="-342900" algn="l">
              <a:buFontTx/>
              <a:buChar char="-"/>
            </a:pPr>
            <a:r>
              <a:rPr lang="en-US" sz="2000" b="1" dirty="0"/>
              <a:t>Homolog</a:t>
            </a:r>
            <a:r>
              <a:rPr lang="en-US" sz="2000" dirty="0"/>
              <a:t> – Umbrella term, two genes are related, but how?</a:t>
            </a:r>
          </a:p>
          <a:p>
            <a:pPr marL="342900" indent="-342900" algn="l">
              <a:buFontTx/>
              <a:buChar char="-"/>
            </a:pPr>
            <a:r>
              <a:rPr lang="en-US" sz="2000" b="1" dirty="0"/>
              <a:t>Paralog</a:t>
            </a:r>
            <a:r>
              <a:rPr lang="en-US" sz="2000" dirty="0"/>
              <a:t> – Two proteins related due to </a:t>
            </a:r>
            <a:r>
              <a:rPr lang="en-US" sz="2000" b="1" dirty="0"/>
              <a:t>gene duplication</a:t>
            </a:r>
          </a:p>
          <a:p>
            <a:pPr marL="342900" indent="-342900" algn="l">
              <a:buFontTx/>
              <a:buChar char="-"/>
            </a:pPr>
            <a:r>
              <a:rPr lang="en-US" sz="2000" b="1" dirty="0"/>
              <a:t>Ortholog</a:t>
            </a:r>
            <a:r>
              <a:rPr lang="en-US" sz="2000" dirty="0"/>
              <a:t> – Two proteins related due to </a:t>
            </a:r>
            <a:r>
              <a:rPr lang="en-US" sz="2000" b="1" dirty="0"/>
              <a:t>speciation</a:t>
            </a:r>
          </a:p>
          <a:p>
            <a:pPr marL="342900" indent="-342900" algn="l">
              <a:buFontTx/>
              <a:buChar char="-"/>
            </a:pPr>
            <a:r>
              <a:rPr lang="en-US" sz="2000" b="1" dirty="0"/>
              <a:t>Analog</a:t>
            </a:r>
            <a:r>
              <a:rPr lang="en-US" sz="2000" dirty="0"/>
              <a:t> – </a:t>
            </a:r>
            <a:r>
              <a:rPr lang="en-US" sz="2000" b="1" dirty="0"/>
              <a:t>Unrelated evolutionarily</a:t>
            </a:r>
            <a:r>
              <a:rPr lang="en-US" sz="2000" dirty="0"/>
              <a:t>, but similar function</a:t>
            </a:r>
          </a:p>
          <a:p>
            <a:pPr marL="342900" indent="-342900" algn="l">
              <a:buFontTx/>
              <a:buChar char="-"/>
            </a:pPr>
            <a:r>
              <a:rPr lang="en-US" sz="2000" b="1" dirty="0" err="1"/>
              <a:t>Xenolog</a:t>
            </a:r>
            <a:r>
              <a:rPr lang="en-US" sz="2000" dirty="0"/>
              <a:t> – Related due to </a:t>
            </a:r>
            <a:r>
              <a:rPr lang="en-US" sz="2000" b="1" dirty="0"/>
              <a:t>horizontal gene transfer</a:t>
            </a:r>
          </a:p>
          <a:p>
            <a:pPr marL="800100" lvl="1" indent="-342900" algn="l">
              <a:buFontTx/>
              <a:buChar char="-"/>
            </a:pPr>
            <a:endParaRPr lang="en-US" sz="16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Predicted ORF is usually translated and searched against a database -&gt; Almost always NCBI Blast</a:t>
            </a:r>
          </a:p>
          <a:p>
            <a:pPr marL="342900" indent="-342900" algn="l">
              <a:buFontTx/>
              <a:buChar char="-"/>
            </a:pPr>
            <a:r>
              <a:rPr lang="en-US" sz="2000" dirty="0"/>
              <a:t>Why translated? Amino acid sequence is more </a:t>
            </a:r>
            <a:r>
              <a:rPr lang="en-US" sz="2000" b="1" dirty="0"/>
              <a:t>conserved</a:t>
            </a:r>
            <a:r>
              <a:rPr lang="en-US" sz="2000" dirty="0"/>
              <a:t> over evolutionary time</a:t>
            </a:r>
          </a:p>
          <a:p>
            <a:pPr algn="l"/>
            <a:endParaRPr lang="en-US"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6146" name="Picture 2">
            <a:extLst>
              <a:ext uri="{FF2B5EF4-FFF2-40B4-BE49-F238E27FC236}">
                <a16:creationId xmlns:a16="http://schemas.microsoft.com/office/drawing/2014/main" id="{43312C09-C39C-4CC6-B1CB-54EDE449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317" y="1270811"/>
            <a:ext cx="5271444" cy="265219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9C925403-313F-406D-BE95-575BEC7208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1336"/>
          <a:stretch/>
        </p:blipFill>
        <p:spPr bwMode="auto">
          <a:xfrm>
            <a:off x="2121689" y="3923006"/>
            <a:ext cx="7948617" cy="1606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28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solidFill>
                  <a:srgbClr val="C00000"/>
                </a:solidFill>
              </a:rPr>
              <a:t>Transcriptome</a:t>
            </a:r>
            <a:r>
              <a:rPr lang="en-US" sz="2000" dirty="0"/>
              <a:t> – RNA content of an organism at a specific moment in time/tissue/</a:t>
            </a:r>
            <a:r>
              <a:rPr lang="en-US" sz="2000" dirty="0" err="1"/>
              <a:t>etc</a:t>
            </a:r>
            <a:r>
              <a:rPr lang="en-US" sz="2000" dirty="0"/>
              <a:t>…</a:t>
            </a:r>
          </a:p>
          <a:p>
            <a:pPr marL="342900" indent="-342900" algn="l">
              <a:buFontTx/>
              <a:buChar char="-"/>
            </a:pPr>
            <a:r>
              <a:rPr lang="en-US" sz="2000" dirty="0"/>
              <a:t>Usually interested in mRNA, sometimes small RNAs and non-coding RNAs, their levels</a:t>
            </a:r>
          </a:p>
          <a:p>
            <a:pPr marL="342900" indent="-342900" algn="l">
              <a:buFontTx/>
              <a:buChar char="-"/>
            </a:pPr>
            <a:r>
              <a:rPr lang="en-US" sz="2000" dirty="0"/>
              <a:t>Extract RNA -&gt; Reverse Transcribe to cDNA -&gt; Make dsDNA -&gt; Add adapters -&gt; Sequence</a:t>
            </a:r>
          </a:p>
          <a:p>
            <a:pPr marL="342900" indent="-342900" algn="l">
              <a:buFontTx/>
              <a:buChar char="-"/>
            </a:pPr>
            <a:r>
              <a:rPr lang="en-US" sz="2000" dirty="0"/>
              <a:t>Other use? Inform gene annotation! Align to your fancy new genome</a:t>
            </a:r>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r>
              <a:rPr lang="en-US" sz="2000" dirty="0"/>
              <a:t>Now you can look for classic splice signals (AG/G for plants), can start assigning intron/exon </a:t>
            </a:r>
            <a:r>
              <a:rPr lang="en-US" sz="2000" dirty="0" err="1"/>
              <a:t>boundries</a:t>
            </a:r>
            <a:endParaRPr lang="en-US" sz="2000" dirty="0"/>
          </a:p>
          <a:p>
            <a:pPr marL="342900" indent="-342900" algn="l">
              <a:buFontTx/>
              <a:buChar char="-"/>
            </a:pPr>
            <a:endParaRPr lang="en-US"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1026" name="Picture 2">
            <a:extLst>
              <a:ext uri="{FF2B5EF4-FFF2-40B4-BE49-F238E27FC236}">
                <a16:creationId xmlns:a16="http://schemas.microsoft.com/office/drawing/2014/main" id="{7BE70BBF-BA8D-4F8E-A929-5E7A110510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367"/>
          <a:stretch/>
        </p:blipFill>
        <p:spPr bwMode="auto">
          <a:xfrm>
            <a:off x="3152192" y="2463902"/>
            <a:ext cx="5887616" cy="19301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09CF406-A1A3-4DE1-B87A-1B7479A11D99}"/>
              </a:ext>
            </a:extLst>
          </p:cNvPr>
          <p:cNvPicPr>
            <a:picLocks noChangeAspect="1"/>
          </p:cNvPicPr>
          <p:nvPr/>
        </p:nvPicPr>
        <p:blipFill>
          <a:blip r:embed="rId4"/>
          <a:stretch>
            <a:fillRect/>
          </a:stretch>
        </p:blipFill>
        <p:spPr>
          <a:xfrm>
            <a:off x="3058683" y="4489974"/>
            <a:ext cx="6074634" cy="1420993"/>
          </a:xfrm>
          <a:prstGeom prst="rect">
            <a:avLst/>
          </a:prstGeom>
        </p:spPr>
      </p:pic>
    </p:spTree>
    <p:extLst>
      <p:ext uri="{BB962C8B-B14F-4D97-AF65-F5344CB8AC3E}">
        <p14:creationId xmlns:p14="http://schemas.microsoft.com/office/powerpoint/2010/main" val="3139067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DNA Sequencing </a:t>
            </a:r>
            <a:r>
              <a:rPr lang="en-CA" sz="3600" b="1">
                <a:solidFill>
                  <a:schemeClr val="bg1"/>
                </a:solidFill>
              </a:rPr>
              <a:t>–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47357" y="798191"/>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2000" dirty="0">
                <a:solidFill>
                  <a:srgbClr val="C00000"/>
                </a:solidFill>
              </a:rPr>
              <a:t>What about annotating non-coding RNA?</a:t>
            </a:r>
          </a:p>
          <a:p>
            <a:pPr marL="342900" indent="-342900" algn="l">
              <a:buFontTx/>
              <a:buChar char="-"/>
            </a:pPr>
            <a:r>
              <a:rPr lang="en-CA" sz="2000" b="1" dirty="0"/>
              <a:t>tRNAs</a:t>
            </a:r>
            <a:r>
              <a:rPr lang="en-CA" sz="2000" dirty="0"/>
              <a:t> – transfer RNAs – decode mRNAs </a:t>
            </a:r>
          </a:p>
          <a:p>
            <a:pPr marL="342900" indent="-342900" algn="l">
              <a:buFontTx/>
              <a:buChar char="-"/>
            </a:pPr>
            <a:r>
              <a:rPr lang="en-CA" sz="2000" b="1" dirty="0"/>
              <a:t>rRNAs </a:t>
            </a:r>
            <a:r>
              <a:rPr lang="en-CA" sz="2000" dirty="0"/>
              <a:t>– ribosomal RNAs – make up ribosomes, are actually ribozymes!</a:t>
            </a:r>
          </a:p>
          <a:p>
            <a:pPr marL="1257300" lvl="2" indent="-342900" algn="l">
              <a:buFontTx/>
              <a:buChar char="-"/>
            </a:pPr>
            <a:r>
              <a:rPr lang="en-CA" sz="2000" dirty="0"/>
              <a:t>Subunit sizes defined by Svedberg units (i.e. 60S large sub-unit, 40S small subunit)</a:t>
            </a:r>
          </a:p>
          <a:p>
            <a:pPr marL="1257300" lvl="2" indent="-342900" algn="l">
              <a:buFontTx/>
              <a:buChar char="-"/>
            </a:pPr>
            <a:endParaRPr lang="en-CA" sz="2000" dirty="0"/>
          </a:p>
          <a:p>
            <a:pPr marL="342900" indent="-342900" algn="l">
              <a:buFontTx/>
              <a:buChar char="-"/>
            </a:pPr>
            <a:r>
              <a:rPr lang="en-CA" sz="2000" b="1" dirty="0"/>
              <a:t>Small RNAs</a:t>
            </a:r>
            <a:r>
              <a:rPr lang="en-CA" sz="2000" dirty="0"/>
              <a:t> – Less than 30 bp – Secondary structure often involved in generation</a:t>
            </a:r>
          </a:p>
          <a:p>
            <a:pPr marL="1257300" lvl="2" indent="-342900" algn="l">
              <a:buFontTx/>
              <a:buChar char="-"/>
            </a:pPr>
            <a:r>
              <a:rPr lang="en-CA" sz="2000" dirty="0"/>
              <a:t>miRNAs – micro RNAs – knock down expression of a gene</a:t>
            </a:r>
          </a:p>
          <a:p>
            <a:pPr marL="1257300" lvl="2" indent="-342900" algn="l">
              <a:buFontTx/>
              <a:buChar char="-"/>
            </a:pPr>
            <a:r>
              <a:rPr lang="en-CA" sz="2000" dirty="0"/>
              <a:t>siRNAs – small interfering RNAs - knock down expression of a gene</a:t>
            </a:r>
          </a:p>
          <a:p>
            <a:pPr marL="1257300" lvl="2" indent="-342900" algn="l">
              <a:buFontTx/>
              <a:buChar char="-"/>
            </a:pPr>
            <a:r>
              <a:rPr lang="en-CA" sz="2000" dirty="0" err="1"/>
              <a:t>piRNAs</a:t>
            </a:r>
            <a:r>
              <a:rPr lang="en-CA" sz="2000" dirty="0"/>
              <a:t> – Piwi-interacting RNAs – supress transposons</a:t>
            </a:r>
          </a:p>
          <a:p>
            <a:pPr marL="1257300" lvl="2" indent="-342900" algn="l">
              <a:buFontTx/>
              <a:buChar char="-"/>
            </a:pPr>
            <a:r>
              <a:rPr lang="en-CA" sz="2000" dirty="0"/>
              <a:t>snoRNAs – small nucleolar RNAs - </a:t>
            </a:r>
          </a:p>
          <a:p>
            <a:pPr marL="342900" indent="-342900" algn="l">
              <a:buFontTx/>
              <a:buChar char="-"/>
            </a:pPr>
            <a:r>
              <a:rPr lang="en-CA" sz="2000" b="1" dirty="0" err="1"/>
              <a:t>lncRNAs</a:t>
            </a:r>
            <a:r>
              <a:rPr lang="en-CA" sz="2000" dirty="0"/>
              <a:t> – Long non-coding RNAs &gt;200 bp</a:t>
            </a:r>
          </a:p>
          <a:p>
            <a:pPr marL="800100" lvl="1" indent="-342900" algn="l">
              <a:buFontTx/>
              <a:buChar char="-"/>
            </a:pPr>
            <a:r>
              <a:rPr lang="en-CA" dirty="0"/>
              <a:t>Low abundance vs mRNAs</a:t>
            </a:r>
          </a:p>
          <a:p>
            <a:pPr marL="800100" lvl="1" indent="-342900" algn="l">
              <a:buFontTx/>
              <a:buChar char="-"/>
            </a:pPr>
            <a:r>
              <a:rPr lang="en-CA" dirty="0"/>
              <a:t>Can have scaffolding functions, decoy functions</a:t>
            </a:r>
          </a:p>
          <a:p>
            <a:pPr marL="800100" lvl="1" indent="-342900" algn="l">
              <a:buFontTx/>
              <a:buChar char="-"/>
            </a:pPr>
            <a:r>
              <a:rPr lang="en-CA" dirty="0"/>
              <a:t>Or…can truly have no function</a:t>
            </a:r>
          </a:p>
          <a:p>
            <a:pPr marL="342900" indent="-342900" algn="l">
              <a:buFontTx/>
              <a:buChar char="-"/>
            </a:pPr>
            <a:r>
              <a:rPr lang="en-US" sz="2000" dirty="0"/>
              <a:t>Small RNAs/</a:t>
            </a:r>
            <a:r>
              <a:rPr lang="en-US" sz="2000" dirty="0" err="1"/>
              <a:t>lncRNAs</a:t>
            </a:r>
            <a:r>
              <a:rPr lang="en-US" sz="2000" dirty="0"/>
              <a:t> are difficult to detect, usually need to </a:t>
            </a:r>
            <a:r>
              <a:rPr lang="en-US" sz="2000" u="sng" dirty="0"/>
              <a:t>enrich for specific RNAs (How?)</a:t>
            </a:r>
          </a:p>
          <a:p>
            <a:pPr marL="342900" indent="-342900" algn="l">
              <a:buFontTx/>
              <a:buChar char="-"/>
            </a:pPr>
            <a:r>
              <a:rPr lang="en-US" sz="2000" b="1" dirty="0"/>
              <a:t>Transcription in an area, but no protein</a:t>
            </a:r>
            <a:r>
              <a:rPr lang="en-US" sz="2000" dirty="0"/>
              <a:t>? Something biological could be happening!</a:t>
            </a:r>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5" name="Picture 4">
            <a:extLst>
              <a:ext uri="{FF2B5EF4-FFF2-40B4-BE49-F238E27FC236}">
                <a16:creationId xmlns:a16="http://schemas.microsoft.com/office/drawing/2014/main" id="{E14A8AC1-C829-4A2E-8DDA-07CA97FD418F}"/>
              </a:ext>
            </a:extLst>
          </p:cNvPr>
          <p:cNvPicPr>
            <a:picLocks noChangeAspect="1"/>
          </p:cNvPicPr>
          <p:nvPr/>
        </p:nvPicPr>
        <p:blipFill>
          <a:blip r:embed="rId3"/>
          <a:stretch>
            <a:fillRect/>
          </a:stretch>
        </p:blipFill>
        <p:spPr>
          <a:xfrm>
            <a:off x="8137671" y="2959103"/>
            <a:ext cx="3906970" cy="2488071"/>
          </a:xfrm>
          <a:prstGeom prst="rect">
            <a:avLst/>
          </a:prstGeom>
        </p:spPr>
      </p:pic>
    </p:spTree>
    <p:extLst>
      <p:ext uri="{BB962C8B-B14F-4D97-AF65-F5344CB8AC3E}">
        <p14:creationId xmlns:p14="http://schemas.microsoft.com/office/powerpoint/2010/main" val="60867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marL="342900" indent="-342900" algn="l">
              <a:buFontTx/>
              <a:buChar char="-"/>
            </a:pPr>
            <a:endParaRPr lang="en-US" sz="2000" dirty="0"/>
          </a:p>
          <a:p>
            <a:pPr algn="l"/>
            <a:endParaRPr lang="en-US" sz="2000" dirty="0"/>
          </a:p>
          <a:p>
            <a:pPr marL="342900" indent="-342900" algn="l">
              <a:buFontTx/>
              <a:buChar char="-"/>
            </a:pPr>
            <a:endParaRPr lang="en-CA" sz="1600" dirty="0"/>
          </a:p>
        </p:txBody>
      </p:sp>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Module Summary</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sp>
        <p:nvSpPr>
          <p:cNvPr id="5" name="Rectangle 4">
            <a:extLst>
              <a:ext uri="{FF2B5EF4-FFF2-40B4-BE49-F238E27FC236}">
                <a16:creationId xmlns:a16="http://schemas.microsoft.com/office/drawing/2014/main" id="{E156CFCF-53BF-4A41-BC1F-32CAC981A477}"/>
              </a:ext>
            </a:extLst>
          </p:cNvPr>
          <p:cNvSpPr/>
          <p:nvPr/>
        </p:nvSpPr>
        <p:spPr>
          <a:xfrm>
            <a:off x="1300066" y="2535568"/>
            <a:ext cx="2267339" cy="12922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Chromosomes</a:t>
            </a:r>
            <a:endParaRPr lang="en-CA" dirty="0"/>
          </a:p>
        </p:txBody>
      </p:sp>
      <p:sp>
        <p:nvSpPr>
          <p:cNvPr id="10" name="Rectangle 9">
            <a:extLst>
              <a:ext uri="{FF2B5EF4-FFF2-40B4-BE49-F238E27FC236}">
                <a16:creationId xmlns:a16="http://schemas.microsoft.com/office/drawing/2014/main" id="{A0E2EF0C-FB67-496D-B51A-DDE2485974E4}"/>
              </a:ext>
            </a:extLst>
          </p:cNvPr>
          <p:cNvSpPr/>
          <p:nvPr/>
        </p:nvSpPr>
        <p:spPr>
          <a:xfrm>
            <a:off x="4562668" y="2535568"/>
            <a:ext cx="2267339" cy="12922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Epigenome</a:t>
            </a:r>
            <a:endParaRPr lang="en-CA" dirty="0"/>
          </a:p>
        </p:txBody>
      </p:sp>
      <p:sp>
        <p:nvSpPr>
          <p:cNvPr id="11" name="Rectangle 10">
            <a:extLst>
              <a:ext uri="{FF2B5EF4-FFF2-40B4-BE49-F238E27FC236}">
                <a16:creationId xmlns:a16="http://schemas.microsoft.com/office/drawing/2014/main" id="{52B60400-1B27-4680-97BA-AB15343FC431}"/>
              </a:ext>
            </a:extLst>
          </p:cNvPr>
          <p:cNvSpPr/>
          <p:nvPr/>
        </p:nvSpPr>
        <p:spPr>
          <a:xfrm>
            <a:off x="7825270" y="2535568"/>
            <a:ext cx="2267339" cy="129229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Genomic DNA</a:t>
            </a:r>
            <a:endParaRPr lang="en-CA" dirty="0"/>
          </a:p>
        </p:txBody>
      </p:sp>
      <p:sp>
        <p:nvSpPr>
          <p:cNvPr id="13" name="Right Brace 12">
            <a:extLst>
              <a:ext uri="{FF2B5EF4-FFF2-40B4-BE49-F238E27FC236}">
                <a16:creationId xmlns:a16="http://schemas.microsoft.com/office/drawing/2014/main" id="{C8F9C063-5179-4A5E-8D76-EF75A36FFFD1}"/>
              </a:ext>
            </a:extLst>
          </p:cNvPr>
          <p:cNvSpPr/>
          <p:nvPr/>
        </p:nvSpPr>
        <p:spPr>
          <a:xfrm rot="16200000">
            <a:off x="5559225" y="-2371797"/>
            <a:ext cx="311553" cy="9153332"/>
          </a:xfrm>
          <a:prstGeom prst="rightBrace">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4" name="TextBox 13">
            <a:extLst>
              <a:ext uri="{FF2B5EF4-FFF2-40B4-BE49-F238E27FC236}">
                <a16:creationId xmlns:a16="http://schemas.microsoft.com/office/drawing/2014/main" id="{F4992421-1D26-4473-A211-1CA1B7A4A56C}"/>
              </a:ext>
            </a:extLst>
          </p:cNvPr>
          <p:cNvSpPr txBox="1"/>
          <p:nvPr/>
        </p:nvSpPr>
        <p:spPr>
          <a:xfrm>
            <a:off x="3880487" y="1123992"/>
            <a:ext cx="3631700" cy="584775"/>
          </a:xfrm>
          <a:prstGeom prst="rect">
            <a:avLst/>
          </a:prstGeom>
          <a:noFill/>
        </p:spPr>
        <p:txBody>
          <a:bodyPr wrap="none" rtlCol="0">
            <a:spAutoFit/>
          </a:bodyPr>
          <a:lstStyle/>
          <a:p>
            <a:r>
              <a:rPr lang="en-CA" sz="3200" b="1" dirty="0"/>
              <a:t>Structural Genomics</a:t>
            </a:r>
          </a:p>
        </p:txBody>
      </p:sp>
      <p:sp>
        <p:nvSpPr>
          <p:cNvPr id="15" name="TextBox 14">
            <a:extLst>
              <a:ext uri="{FF2B5EF4-FFF2-40B4-BE49-F238E27FC236}">
                <a16:creationId xmlns:a16="http://schemas.microsoft.com/office/drawing/2014/main" id="{8C5BE5D2-98F2-4334-9B16-27BF75248BF8}"/>
              </a:ext>
            </a:extLst>
          </p:cNvPr>
          <p:cNvSpPr txBox="1"/>
          <p:nvPr/>
        </p:nvSpPr>
        <p:spPr>
          <a:xfrm>
            <a:off x="1607076" y="3942408"/>
            <a:ext cx="1695977" cy="1477328"/>
          </a:xfrm>
          <a:prstGeom prst="rect">
            <a:avLst/>
          </a:prstGeom>
          <a:noFill/>
        </p:spPr>
        <p:txBody>
          <a:bodyPr wrap="none" rtlCol="0">
            <a:spAutoFit/>
          </a:bodyPr>
          <a:lstStyle/>
          <a:p>
            <a:pPr marL="285750" indent="-285750">
              <a:buFontTx/>
              <a:buChar char="-"/>
            </a:pPr>
            <a:r>
              <a:rPr lang="en-CA" dirty="0"/>
              <a:t>Size</a:t>
            </a:r>
          </a:p>
          <a:p>
            <a:pPr marL="285750" indent="-285750">
              <a:buFontTx/>
              <a:buChar char="-"/>
            </a:pPr>
            <a:r>
              <a:rPr lang="en-CA" dirty="0"/>
              <a:t>Shape</a:t>
            </a:r>
          </a:p>
          <a:p>
            <a:pPr marL="285750" indent="-285750">
              <a:buFontTx/>
              <a:buChar char="-"/>
            </a:pPr>
            <a:r>
              <a:rPr lang="en-CA" dirty="0"/>
              <a:t>Number</a:t>
            </a:r>
          </a:p>
          <a:p>
            <a:pPr marL="285750" indent="-285750">
              <a:buFontTx/>
              <a:buChar char="-"/>
            </a:pPr>
            <a:r>
              <a:rPr lang="en-CA" dirty="0"/>
              <a:t>Physical Map</a:t>
            </a:r>
          </a:p>
          <a:p>
            <a:r>
              <a:rPr lang="en-CA" dirty="0"/>
              <a:t> </a:t>
            </a:r>
          </a:p>
        </p:txBody>
      </p:sp>
      <p:sp>
        <p:nvSpPr>
          <p:cNvPr id="16" name="TextBox 15">
            <a:extLst>
              <a:ext uri="{FF2B5EF4-FFF2-40B4-BE49-F238E27FC236}">
                <a16:creationId xmlns:a16="http://schemas.microsoft.com/office/drawing/2014/main" id="{05CCBD3A-73A4-467E-BB24-A08C9AD95989}"/>
              </a:ext>
            </a:extLst>
          </p:cNvPr>
          <p:cNvSpPr txBox="1"/>
          <p:nvPr/>
        </p:nvSpPr>
        <p:spPr>
          <a:xfrm>
            <a:off x="4809876" y="3957900"/>
            <a:ext cx="1772921" cy="1200329"/>
          </a:xfrm>
          <a:prstGeom prst="rect">
            <a:avLst/>
          </a:prstGeom>
          <a:noFill/>
        </p:spPr>
        <p:txBody>
          <a:bodyPr wrap="none" rtlCol="0">
            <a:spAutoFit/>
          </a:bodyPr>
          <a:lstStyle/>
          <a:p>
            <a:pPr marL="285750" indent="-285750">
              <a:buFontTx/>
              <a:buChar char="-"/>
            </a:pPr>
            <a:r>
              <a:rPr lang="en-CA" dirty="0"/>
              <a:t>Accessibility</a:t>
            </a:r>
          </a:p>
          <a:p>
            <a:pPr marL="285750" indent="-285750">
              <a:buFontTx/>
              <a:buChar char="-"/>
            </a:pPr>
            <a:r>
              <a:rPr lang="en-CA" dirty="0"/>
              <a:t>Methylation</a:t>
            </a:r>
          </a:p>
          <a:p>
            <a:pPr marL="285750" indent="-285750">
              <a:buFontTx/>
              <a:buChar char="-"/>
            </a:pPr>
            <a:r>
              <a:rPr lang="en-CA" dirty="0"/>
              <a:t>Conformation</a:t>
            </a:r>
          </a:p>
          <a:p>
            <a:pPr marL="285750" indent="-285750">
              <a:buFontTx/>
              <a:buChar char="-"/>
            </a:pPr>
            <a:endParaRPr lang="en-CA" dirty="0"/>
          </a:p>
        </p:txBody>
      </p:sp>
      <p:sp>
        <p:nvSpPr>
          <p:cNvPr id="17" name="TextBox 16">
            <a:extLst>
              <a:ext uri="{FF2B5EF4-FFF2-40B4-BE49-F238E27FC236}">
                <a16:creationId xmlns:a16="http://schemas.microsoft.com/office/drawing/2014/main" id="{616B7BE4-2A23-42D7-9302-4FE910E1A0A9}"/>
              </a:ext>
            </a:extLst>
          </p:cNvPr>
          <p:cNvSpPr txBox="1"/>
          <p:nvPr/>
        </p:nvSpPr>
        <p:spPr>
          <a:xfrm>
            <a:off x="8103576" y="3942408"/>
            <a:ext cx="1710725" cy="1754326"/>
          </a:xfrm>
          <a:prstGeom prst="rect">
            <a:avLst/>
          </a:prstGeom>
          <a:noFill/>
        </p:spPr>
        <p:txBody>
          <a:bodyPr wrap="none" rtlCol="0">
            <a:spAutoFit/>
          </a:bodyPr>
          <a:lstStyle/>
          <a:p>
            <a:pPr marL="285750" indent="-285750">
              <a:buFontTx/>
              <a:buChar char="-"/>
            </a:pPr>
            <a:r>
              <a:rPr lang="en-CA" dirty="0"/>
              <a:t>Sequencing</a:t>
            </a:r>
          </a:p>
          <a:p>
            <a:pPr marL="285750" indent="-285750">
              <a:buFontTx/>
              <a:buChar char="-"/>
            </a:pPr>
            <a:r>
              <a:rPr lang="en-CA" dirty="0"/>
              <a:t>Assembly</a:t>
            </a:r>
          </a:p>
          <a:p>
            <a:pPr marL="285750" indent="-285750">
              <a:buFontTx/>
              <a:buChar char="-"/>
            </a:pPr>
            <a:r>
              <a:rPr lang="en-CA" dirty="0"/>
              <a:t>Annotation</a:t>
            </a:r>
          </a:p>
          <a:p>
            <a:pPr marL="285750" indent="-285750">
              <a:buFontTx/>
              <a:buChar char="-"/>
            </a:pPr>
            <a:r>
              <a:rPr lang="en-CA" dirty="0"/>
              <a:t>Gene models</a:t>
            </a:r>
          </a:p>
          <a:p>
            <a:pPr marL="285750" indent="-285750">
              <a:buFontTx/>
              <a:buChar char="-"/>
            </a:pPr>
            <a:endParaRPr lang="en-CA" dirty="0"/>
          </a:p>
          <a:p>
            <a:pPr marL="285750" indent="-285750">
              <a:buFontTx/>
              <a:buChar char="-"/>
            </a:pPr>
            <a:endParaRPr lang="en-CA" dirty="0"/>
          </a:p>
        </p:txBody>
      </p:sp>
    </p:spTree>
    <p:extLst>
      <p:ext uri="{BB962C8B-B14F-4D97-AF65-F5344CB8AC3E}">
        <p14:creationId xmlns:p14="http://schemas.microsoft.com/office/powerpoint/2010/main" val="252246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How is chromatin accessibility useful? Determine cell type lineage</a:t>
            </a:r>
          </a:p>
          <a:p>
            <a:pPr marL="342900" indent="-342900" algn="l">
              <a:buFontTx/>
              <a:buChar char="-"/>
            </a:pPr>
            <a:r>
              <a:rPr lang="en-CA" sz="2000" dirty="0"/>
              <a:t>ATAC-Seq -&gt; Uses transposase enzyme to insert </a:t>
            </a:r>
            <a:r>
              <a:rPr lang="en-CA" sz="2000" b="1" dirty="0"/>
              <a:t>sequencing adapters</a:t>
            </a:r>
            <a:r>
              <a:rPr lang="en-CA" sz="2000" dirty="0"/>
              <a:t> into </a:t>
            </a:r>
            <a:r>
              <a:rPr lang="en-CA" sz="2000" b="1" dirty="0"/>
              <a:t>open chromatin</a:t>
            </a:r>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b="1"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16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17</a:t>
            </a:r>
          </a:p>
        </p:txBody>
      </p:sp>
      <p:pic>
        <p:nvPicPr>
          <p:cNvPr id="5" name="Picture 4">
            <a:extLst>
              <a:ext uri="{FF2B5EF4-FFF2-40B4-BE49-F238E27FC236}">
                <a16:creationId xmlns:a16="http://schemas.microsoft.com/office/drawing/2014/main" id="{BBE2199F-71BF-4205-866F-45A91E1932AD}"/>
              </a:ext>
            </a:extLst>
          </p:cNvPr>
          <p:cNvPicPr>
            <a:picLocks noChangeAspect="1"/>
          </p:cNvPicPr>
          <p:nvPr/>
        </p:nvPicPr>
        <p:blipFill>
          <a:blip r:embed="rId3"/>
          <a:stretch>
            <a:fillRect/>
          </a:stretch>
        </p:blipFill>
        <p:spPr>
          <a:xfrm>
            <a:off x="424727" y="2912946"/>
            <a:ext cx="3661633" cy="2770056"/>
          </a:xfrm>
          <a:prstGeom prst="rect">
            <a:avLst/>
          </a:prstGeom>
        </p:spPr>
      </p:pic>
      <p:pic>
        <p:nvPicPr>
          <p:cNvPr id="6" name="Picture 5">
            <a:extLst>
              <a:ext uri="{FF2B5EF4-FFF2-40B4-BE49-F238E27FC236}">
                <a16:creationId xmlns:a16="http://schemas.microsoft.com/office/drawing/2014/main" id="{4B4467F7-2C6C-4993-9CDC-AC7B8D8D8B44}"/>
              </a:ext>
            </a:extLst>
          </p:cNvPr>
          <p:cNvPicPr>
            <a:picLocks noChangeAspect="1"/>
          </p:cNvPicPr>
          <p:nvPr/>
        </p:nvPicPr>
        <p:blipFill>
          <a:blip r:embed="rId4"/>
          <a:stretch>
            <a:fillRect/>
          </a:stretch>
        </p:blipFill>
        <p:spPr>
          <a:xfrm>
            <a:off x="4046311" y="2855123"/>
            <a:ext cx="3169828" cy="2659684"/>
          </a:xfrm>
          <a:prstGeom prst="rect">
            <a:avLst/>
          </a:prstGeom>
        </p:spPr>
      </p:pic>
      <p:pic>
        <p:nvPicPr>
          <p:cNvPr id="9" name="Picture 8">
            <a:extLst>
              <a:ext uri="{FF2B5EF4-FFF2-40B4-BE49-F238E27FC236}">
                <a16:creationId xmlns:a16="http://schemas.microsoft.com/office/drawing/2014/main" id="{2C8465D7-8CAC-4F51-AA89-657D36722AD7}"/>
              </a:ext>
            </a:extLst>
          </p:cNvPr>
          <p:cNvPicPr>
            <a:picLocks noChangeAspect="1"/>
          </p:cNvPicPr>
          <p:nvPr/>
        </p:nvPicPr>
        <p:blipFill>
          <a:blip r:embed="rId5"/>
          <a:stretch>
            <a:fillRect/>
          </a:stretch>
        </p:blipFill>
        <p:spPr>
          <a:xfrm>
            <a:off x="4626336" y="5514808"/>
            <a:ext cx="2585039" cy="326844"/>
          </a:xfrm>
          <a:prstGeom prst="rect">
            <a:avLst/>
          </a:prstGeom>
        </p:spPr>
      </p:pic>
      <p:pic>
        <p:nvPicPr>
          <p:cNvPr id="8" name="Picture 7">
            <a:extLst>
              <a:ext uri="{FF2B5EF4-FFF2-40B4-BE49-F238E27FC236}">
                <a16:creationId xmlns:a16="http://schemas.microsoft.com/office/drawing/2014/main" id="{3573B7C3-B0EB-4BBA-ADE8-BA99B60F0719}"/>
              </a:ext>
            </a:extLst>
          </p:cNvPr>
          <p:cNvPicPr>
            <a:picLocks noChangeAspect="1"/>
          </p:cNvPicPr>
          <p:nvPr/>
        </p:nvPicPr>
        <p:blipFill>
          <a:blip r:embed="rId6"/>
          <a:stretch>
            <a:fillRect/>
          </a:stretch>
        </p:blipFill>
        <p:spPr>
          <a:xfrm>
            <a:off x="351902" y="1797193"/>
            <a:ext cx="5181599" cy="875843"/>
          </a:xfrm>
          <a:prstGeom prst="rect">
            <a:avLst/>
          </a:prstGeom>
        </p:spPr>
      </p:pic>
      <p:pic>
        <p:nvPicPr>
          <p:cNvPr id="10" name="Picture 9">
            <a:extLst>
              <a:ext uri="{FF2B5EF4-FFF2-40B4-BE49-F238E27FC236}">
                <a16:creationId xmlns:a16="http://schemas.microsoft.com/office/drawing/2014/main" id="{21940C7E-4123-4D18-B25C-3AF256E8ACA7}"/>
              </a:ext>
            </a:extLst>
          </p:cNvPr>
          <p:cNvPicPr>
            <a:picLocks noChangeAspect="1"/>
          </p:cNvPicPr>
          <p:nvPr/>
        </p:nvPicPr>
        <p:blipFill>
          <a:blip r:embed="rId7"/>
          <a:stretch>
            <a:fillRect/>
          </a:stretch>
        </p:blipFill>
        <p:spPr>
          <a:xfrm>
            <a:off x="7831909" y="1652554"/>
            <a:ext cx="3508821" cy="2040964"/>
          </a:xfrm>
          <a:prstGeom prst="rect">
            <a:avLst/>
          </a:prstGeom>
        </p:spPr>
      </p:pic>
      <p:pic>
        <p:nvPicPr>
          <p:cNvPr id="12" name="Picture 11">
            <a:extLst>
              <a:ext uri="{FF2B5EF4-FFF2-40B4-BE49-F238E27FC236}">
                <a16:creationId xmlns:a16="http://schemas.microsoft.com/office/drawing/2014/main" id="{97732961-D4E0-44AE-85A8-5E19A63DB369}"/>
              </a:ext>
            </a:extLst>
          </p:cNvPr>
          <p:cNvPicPr>
            <a:picLocks noChangeAspect="1"/>
          </p:cNvPicPr>
          <p:nvPr/>
        </p:nvPicPr>
        <p:blipFill>
          <a:blip r:embed="rId8"/>
          <a:stretch>
            <a:fillRect/>
          </a:stretch>
        </p:blipFill>
        <p:spPr>
          <a:xfrm>
            <a:off x="7537449" y="3896077"/>
            <a:ext cx="4339460" cy="1945575"/>
          </a:xfrm>
          <a:prstGeom prst="rect">
            <a:avLst/>
          </a:prstGeom>
        </p:spPr>
      </p:pic>
    </p:spTree>
    <p:extLst>
      <p:ext uri="{BB962C8B-B14F-4D97-AF65-F5344CB8AC3E}">
        <p14:creationId xmlns:p14="http://schemas.microsoft.com/office/powerpoint/2010/main" val="544746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Cytosines (C’s) and Adenines (A’s) can be methylated, mammals -&gt; CpG, Plants -&gt; CpG, CHH, CHG </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algn="l"/>
            <a:endParaRPr lang="en-CA" sz="2000" dirty="0"/>
          </a:p>
          <a:p>
            <a:pPr algn="l"/>
            <a:endParaRPr lang="en-CA" sz="2000" dirty="0"/>
          </a:p>
          <a:p>
            <a:pPr marL="342900" indent="-342900" algn="l">
              <a:buFontTx/>
              <a:buChar char="-"/>
            </a:pPr>
            <a:r>
              <a:rPr lang="en-CA" sz="2000" dirty="0"/>
              <a:t>Methylation can occur at promoters, exons and transposable elements</a:t>
            </a:r>
          </a:p>
          <a:p>
            <a:pPr marL="342900" indent="-342900" algn="l">
              <a:buFontTx/>
              <a:buChar char="-"/>
            </a:pPr>
            <a:r>
              <a:rPr lang="en-CA" sz="2000" dirty="0"/>
              <a:t>Correlates with transcriptional repression</a:t>
            </a:r>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18</a:t>
            </a:r>
          </a:p>
        </p:txBody>
      </p:sp>
      <p:pic>
        <p:nvPicPr>
          <p:cNvPr id="6" name="Picture 5">
            <a:extLst>
              <a:ext uri="{FF2B5EF4-FFF2-40B4-BE49-F238E27FC236}">
                <a16:creationId xmlns:a16="http://schemas.microsoft.com/office/drawing/2014/main" id="{98B080F4-6C79-4B1F-A56D-84FCBD7D8394}"/>
              </a:ext>
            </a:extLst>
          </p:cNvPr>
          <p:cNvPicPr>
            <a:picLocks noChangeAspect="1"/>
          </p:cNvPicPr>
          <p:nvPr/>
        </p:nvPicPr>
        <p:blipFill>
          <a:blip r:embed="rId3"/>
          <a:stretch>
            <a:fillRect/>
          </a:stretch>
        </p:blipFill>
        <p:spPr>
          <a:xfrm>
            <a:off x="1215917" y="1490313"/>
            <a:ext cx="4151070" cy="3398662"/>
          </a:xfrm>
          <a:prstGeom prst="rect">
            <a:avLst/>
          </a:prstGeom>
        </p:spPr>
      </p:pic>
      <p:pic>
        <p:nvPicPr>
          <p:cNvPr id="1026" name="Picture 2">
            <a:extLst>
              <a:ext uri="{FF2B5EF4-FFF2-40B4-BE49-F238E27FC236}">
                <a16:creationId xmlns:a16="http://schemas.microsoft.com/office/drawing/2014/main" id="{8E42CB8E-0C9F-401F-8109-63E80012E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8" y="1452122"/>
            <a:ext cx="5498965" cy="343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858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How do we actually get the methylation state of a genome? Whole genome </a:t>
            </a:r>
            <a:r>
              <a:rPr lang="en-CA" sz="2000" dirty="0" err="1"/>
              <a:t>bisulfite</a:t>
            </a:r>
            <a:r>
              <a:rPr lang="en-CA" sz="2000" dirty="0"/>
              <a:t> sequencing (WGBS)</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algn="l"/>
            <a:endParaRPr lang="en-CA" sz="2000" dirty="0"/>
          </a:p>
          <a:p>
            <a:pPr algn="l"/>
            <a:endParaRPr lang="en-CA" sz="2000" dirty="0"/>
          </a:p>
          <a:p>
            <a:pPr marL="342900" indent="-342900" algn="l">
              <a:buFontTx/>
              <a:buChar char="-"/>
            </a:pPr>
            <a:r>
              <a:rPr lang="en-CA" sz="2000" dirty="0"/>
              <a:t>Sodium </a:t>
            </a:r>
            <a:r>
              <a:rPr lang="en-CA" sz="2000" dirty="0" err="1"/>
              <a:t>bisulfite</a:t>
            </a:r>
            <a:r>
              <a:rPr lang="en-CA" sz="2000" dirty="0"/>
              <a:t> -&gt; C’s to U’s (eventually to T’s), can’t touch methylated C’s</a:t>
            </a:r>
          </a:p>
          <a:p>
            <a:pPr marL="342900" indent="-342900" algn="l">
              <a:buFontTx/>
              <a:buChar char="-"/>
            </a:pPr>
            <a:r>
              <a:rPr lang="en-CA" sz="2000" dirty="0"/>
              <a:t>Sequence treated DNA, compare to untreated reference genome</a:t>
            </a:r>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19</a:t>
            </a:r>
          </a:p>
        </p:txBody>
      </p:sp>
      <p:pic>
        <p:nvPicPr>
          <p:cNvPr id="2050" name="Picture 2">
            <a:extLst>
              <a:ext uri="{FF2B5EF4-FFF2-40B4-BE49-F238E27FC236}">
                <a16:creationId xmlns:a16="http://schemas.microsoft.com/office/drawing/2014/main" id="{887480AB-3310-4DBC-B21B-0D50410D7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60" y="1335194"/>
            <a:ext cx="6247292" cy="37314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32C0222D-1309-45B9-8FB4-4BF27564F1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066" y="1445577"/>
            <a:ext cx="4728849" cy="3731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941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Epigenomics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Hyper or hypomethylation is implicated in many cancers -&gt; New drug targets</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algn="l"/>
            <a:endParaRPr lang="en-CA" sz="2000" dirty="0"/>
          </a:p>
          <a:p>
            <a:pPr algn="l"/>
            <a:endParaRPr lang="en-CA" sz="2000" dirty="0"/>
          </a:p>
          <a:p>
            <a:pPr marL="342900" indent="-342900" algn="l">
              <a:buFontTx/>
              <a:buChar char="-"/>
            </a:pPr>
            <a:r>
              <a:rPr lang="en-CA" sz="2000" dirty="0"/>
              <a:t>Epigenetic state compared between healthy and normal tissues</a:t>
            </a:r>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20</a:t>
            </a:r>
          </a:p>
        </p:txBody>
      </p:sp>
      <p:pic>
        <p:nvPicPr>
          <p:cNvPr id="6" name="Picture 5">
            <a:extLst>
              <a:ext uri="{FF2B5EF4-FFF2-40B4-BE49-F238E27FC236}">
                <a16:creationId xmlns:a16="http://schemas.microsoft.com/office/drawing/2014/main" id="{29DBB5C1-9197-407A-9E71-E044EECD06EC}"/>
              </a:ext>
            </a:extLst>
          </p:cNvPr>
          <p:cNvPicPr>
            <a:picLocks noChangeAspect="1"/>
          </p:cNvPicPr>
          <p:nvPr/>
        </p:nvPicPr>
        <p:blipFill>
          <a:blip r:embed="rId3"/>
          <a:stretch>
            <a:fillRect/>
          </a:stretch>
        </p:blipFill>
        <p:spPr>
          <a:xfrm>
            <a:off x="557913" y="2459581"/>
            <a:ext cx="4002462" cy="2507953"/>
          </a:xfrm>
          <a:prstGeom prst="rect">
            <a:avLst/>
          </a:prstGeom>
        </p:spPr>
      </p:pic>
      <p:pic>
        <p:nvPicPr>
          <p:cNvPr id="8" name="Picture 7">
            <a:extLst>
              <a:ext uri="{FF2B5EF4-FFF2-40B4-BE49-F238E27FC236}">
                <a16:creationId xmlns:a16="http://schemas.microsoft.com/office/drawing/2014/main" id="{09929B8D-6862-40EF-A53F-C5E28BFB1E78}"/>
              </a:ext>
            </a:extLst>
          </p:cNvPr>
          <p:cNvPicPr>
            <a:picLocks noChangeAspect="1"/>
          </p:cNvPicPr>
          <p:nvPr/>
        </p:nvPicPr>
        <p:blipFill>
          <a:blip r:embed="rId4"/>
          <a:stretch>
            <a:fillRect/>
          </a:stretch>
        </p:blipFill>
        <p:spPr>
          <a:xfrm>
            <a:off x="4719369" y="2270766"/>
            <a:ext cx="3134674" cy="2855387"/>
          </a:xfrm>
          <a:prstGeom prst="rect">
            <a:avLst/>
          </a:prstGeom>
        </p:spPr>
      </p:pic>
      <p:pic>
        <p:nvPicPr>
          <p:cNvPr id="5" name="Picture 4">
            <a:extLst>
              <a:ext uri="{FF2B5EF4-FFF2-40B4-BE49-F238E27FC236}">
                <a16:creationId xmlns:a16="http://schemas.microsoft.com/office/drawing/2014/main" id="{C8E418D2-B1B9-422D-8A51-DA73D37553B3}"/>
              </a:ext>
            </a:extLst>
          </p:cNvPr>
          <p:cNvPicPr>
            <a:picLocks noChangeAspect="1"/>
          </p:cNvPicPr>
          <p:nvPr/>
        </p:nvPicPr>
        <p:blipFill>
          <a:blip r:embed="rId5"/>
          <a:stretch>
            <a:fillRect/>
          </a:stretch>
        </p:blipFill>
        <p:spPr>
          <a:xfrm>
            <a:off x="881591" y="1306747"/>
            <a:ext cx="3528538" cy="1104896"/>
          </a:xfrm>
          <a:prstGeom prst="rect">
            <a:avLst/>
          </a:prstGeom>
        </p:spPr>
      </p:pic>
      <p:pic>
        <p:nvPicPr>
          <p:cNvPr id="9" name="Picture 8">
            <a:extLst>
              <a:ext uri="{FF2B5EF4-FFF2-40B4-BE49-F238E27FC236}">
                <a16:creationId xmlns:a16="http://schemas.microsoft.com/office/drawing/2014/main" id="{E1A7D6A5-F6C6-4591-A3CB-E4198C1A1F4F}"/>
              </a:ext>
            </a:extLst>
          </p:cNvPr>
          <p:cNvPicPr>
            <a:picLocks noChangeAspect="1"/>
          </p:cNvPicPr>
          <p:nvPr/>
        </p:nvPicPr>
        <p:blipFill>
          <a:blip r:embed="rId6"/>
          <a:stretch>
            <a:fillRect/>
          </a:stretch>
        </p:blipFill>
        <p:spPr>
          <a:xfrm>
            <a:off x="7986031" y="2177504"/>
            <a:ext cx="3901169" cy="3144709"/>
          </a:xfrm>
          <a:prstGeom prst="rect">
            <a:avLst/>
          </a:prstGeom>
        </p:spPr>
      </p:pic>
    </p:spTree>
    <p:extLst>
      <p:ext uri="{BB962C8B-B14F-4D97-AF65-F5344CB8AC3E}">
        <p14:creationId xmlns:p14="http://schemas.microsoft.com/office/powerpoint/2010/main" val="1433024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chemeClr val="accent6">
              <a:lumMod val="60000"/>
              <a:lumOff val="40000"/>
            </a:schemeClr>
          </a:solidFill>
          <a:ln w="28575">
            <a:solidFill>
              <a:schemeClr val="accent6">
                <a:lumMod val="75000"/>
              </a:schemeClr>
            </a:solidFill>
          </a:ln>
        </p:spPr>
        <p:txBody>
          <a:bodyPr>
            <a:normAutofit/>
          </a:bodyPr>
          <a:lstStyle/>
          <a:p>
            <a:r>
              <a:rPr lang="en-CA" sz="3600" b="1" dirty="0"/>
              <a:t>Epigenomics</a:t>
            </a:r>
            <a:endParaRPr lang="en-CA" sz="3600" dirty="0"/>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2000" dirty="0"/>
              <a:t>Chromosome conformation capture – Looking under microscopes is hard, can we do it high-throughput style???</a:t>
            </a:r>
          </a:p>
          <a:p>
            <a:pPr marL="342900" indent="-342900" algn="l">
              <a:buFontTx/>
              <a:buChar char="-"/>
            </a:pPr>
            <a:r>
              <a:rPr lang="en-CA" sz="2000" dirty="0"/>
              <a:t>Interacting chromatin -&gt; Probably closer together</a:t>
            </a:r>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342900" indent="-342900" algn="l">
              <a:buFontTx/>
              <a:buChar char="-"/>
            </a:pPr>
            <a:endParaRPr lang="en-CA" sz="2000" dirty="0"/>
          </a:p>
          <a:p>
            <a:pPr marL="800100" lvl="1" indent="-342900" algn="l">
              <a:buFontTx/>
              <a:buChar char="-"/>
            </a:pPr>
            <a:endParaRPr lang="en-CA" dirty="0"/>
          </a:p>
          <a:p>
            <a:pPr marL="342900" indent="-342900" algn="l">
              <a:buFontTx/>
              <a:buChar char="-"/>
            </a:pPr>
            <a:endParaRPr lang="en-CA" sz="20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21</a:t>
            </a:r>
          </a:p>
        </p:txBody>
      </p:sp>
      <p:pic>
        <p:nvPicPr>
          <p:cNvPr id="1028" name="Picture 4">
            <a:extLst>
              <a:ext uri="{FF2B5EF4-FFF2-40B4-BE49-F238E27FC236}">
                <a16:creationId xmlns:a16="http://schemas.microsoft.com/office/drawing/2014/main" id="{09F1C9F3-84D6-447D-A33D-07B6687DD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82" y="1691009"/>
            <a:ext cx="5107425" cy="37587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CEE2FAB-F982-496A-9F34-F1B58246D4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109"/>
          <a:stretch/>
        </p:blipFill>
        <p:spPr bwMode="auto">
          <a:xfrm>
            <a:off x="5769458" y="1852659"/>
            <a:ext cx="3494257" cy="3597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3F550D6-52C0-40BF-AE1C-2591F79B95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1859" t="34364"/>
          <a:stretch/>
        </p:blipFill>
        <p:spPr bwMode="auto">
          <a:xfrm>
            <a:off x="9343614" y="1399839"/>
            <a:ext cx="2429682" cy="491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756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32702</TotalTime>
  <Words>3618</Words>
  <Application>Microsoft Macintosh PowerPoint</Application>
  <PresentationFormat>Widescreen</PresentationFormat>
  <Paragraphs>1262</Paragraphs>
  <Slides>45</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Structural Genomics</vt:lpstr>
      <vt:lpstr>Epigenomics</vt:lpstr>
      <vt:lpstr>Epigenomics</vt:lpstr>
      <vt:lpstr>Epigenomics</vt:lpstr>
      <vt:lpstr>Epigenomics</vt:lpstr>
      <vt:lpstr>Epigenomics</vt:lpstr>
      <vt:lpstr>Epigenomics</vt:lpstr>
      <vt:lpstr>Epigenomics</vt:lpstr>
      <vt:lpstr>Epigenomics</vt:lpstr>
      <vt:lpstr>Epigenomics</vt:lpstr>
      <vt:lpstr>Epigenomics</vt:lpstr>
      <vt:lpstr>Short Tech break</vt:lpstr>
      <vt:lpstr>Structural Genomics</vt:lpstr>
      <vt:lpstr>DNA Sequencing – Sanger early days</vt:lpstr>
      <vt:lpstr>DNA Sequencing – Sanger early days</vt:lpstr>
      <vt:lpstr>DNA Sequencing – Sanger early days</vt:lpstr>
      <vt:lpstr>DNA Sequencing – Sanger early days</vt:lpstr>
      <vt:lpstr>DNA Sequencing – 2nd Gen</vt:lpstr>
      <vt:lpstr>DNA Sequencing – 3rd Gen</vt:lpstr>
      <vt:lpstr>DNA Sequencing – 2nd Gen</vt:lpstr>
      <vt:lpstr>DNA Sequencing – 3rd Gen</vt:lpstr>
      <vt:lpstr>DNA Sequencing – Workflow</vt:lpstr>
      <vt:lpstr>DNA Sequencing – Workflow</vt:lpstr>
      <vt:lpstr>DNA Sequencing – Genome Assembly</vt:lpstr>
      <vt:lpstr>DNA Sequencing – Scaffolding</vt:lpstr>
      <vt:lpstr>DNA Sequencing – Scaffolding</vt:lpstr>
      <vt:lpstr>DNA Sequencing – Scaffolding</vt:lpstr>
      <vt:lpstr>DNA Sequencing – Scaffolding</vt:lpstr>
      <vt:lpstr>DNA Sequencing – Scaffolding</vt:lpstr>
      <vt:lpstr>DNA Sequencing – Scaffolding</vt:lpstr>
      <vt:lpstr>DNA Sequencing – Scaffolding</vt:lpstr>
      <vt:lpstr>DNA Sequencing – Scaffolding</vt:lpstr>
      <vt:lpstr>DNA Sequencing – Scaffolding</vt:lpstr>
      <vt:lpstr>DNA Sequencing – The Endpoint</vt:lpstr>
      <vt:lpstr>DNA Sequencing – The Endpoint</vt:lpstr>
      <vt:lpstr>DNA Sequencing – Annotation</vt:lpstr>
      <vt:lpstr>DNA Sequencing – Annotation</vt:lpstr>
      <vt:lpstr>DNA Sequencing – Annotation</vt:lpstr>
      <vt:lpstr>DNA Sequencing – Annotation</vt:lpstr>
      <vt:lpstr>DNA Sequencing – Annotation</vt:lpstr>
      <vt:lpstr>DNA Sequencing – Annotation</vt:lpstr>
      <vt:lpstr>DNA Sequencing – Annotation</vt:lpstr>
      <vt:lpstr>DNA Sequencing – Annotation</vt:lpstr>
      <vt:lpstr>DNA Sequencing – Annotation</vt:lpstr>
      <vt:lpstr>Module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Skywalker</dc:creator>
  <cp:lastModifiedBy>Jean Musabyimana</cp:lastModifiedBy>
  <cp:revision>388</cp:revision>
  <dcterms:created xsi:type="dcterms:W3CDTF">2020-07-02T17:58:49Z</dcterms:created>
  <dcterms:modified xsi:type="dcterms:W3CDTF">2024-09-04T06:35:13Z</dcterms:modified>
</cp:coreProperties>
</file>